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91" r:id="rId2"/>
    <p:sldId id="525" r:id="rId3"/>
    <p:sldId id="542" r:id="rId4"/>
    <p:sldId id="258" r:id="rId5"/>
    <p:sldId id="504" r:id="rId6"/>
    <p:sldId id="509" r:id="rId7"/>
    <p:sldId id="510" r:id="rId8"/>
    <p:sldId id="512" r:id="rId9"/>
    <p:sldId id="526" r:id="rId10"/>
    <p:sldId id="263" r:id="rId11"/>
    <p:sldId id="514" r:id="rId12"/>
    <p:sldId id="527" r:id="rId13"/>
    <p:sldId id="515" r:id="rId14"/>
    <p:sldId id="516" r:id="rId15"/>
    <p:sldId id="517" r:id="rId16"/>
    <p:sldId id="518" r:id="rId17"/>
    <p:sldId id="519" r:id="rId18"/>
    <p:sldId id="520" r:id="rId19"/>
    <p:sldId id="521" r:id="rId20"/>
    <p:sldId id="528" r:id="rId21"/>
    <p:sldId id="529" r:id="rId22"/>
    <p:sldId id="530" r:id="rId23"/>
    <p:sldId id="450" r:id="rId24"/>
    <p:sldId id="524" r:id="rId25"/>
    <p:sldId id="551" r:id="rId26"/>
    <p:sldId id="274" r:id="rId27"/>
    <p:sldId id="451" r:id="rId28"/>
    <p:sldId id="452" r:id="rId29"/>
    <p:sldId id="264" r:id="rId30"/>
    <p:sldId id="453" r:id="rId31"/>
    <p:sldId id="454" r:id="rId32"/>
    <p:sldId id="480" r:id="rId33"/>
    <p:sldId id="481" r:id="rId34"/>
    <p:sldId id="482" r:id="rId35"/>
    <p:sldId id="457" r:id="rId36"/>
    <p:sldId id="455" r:id="rId37"/>
    <p:sldId id="483" r:id="rId38"/>
    <p:sldId id="484" r:id="rId39"/>
    <p:sldId id="543" r:id="rId40"/>
    <p:sldId id="531" r:id="rId41"/>
    <p:sldId id="549" r:id="rId42"/>
    <p:sldId id="458" r:id="rId43"/>
    <p:sldId id="532" r:id="rId44"/>
    <p:sldId id="533" r:id="rId45"/>
    <p:sldId id="535" r:id="rId46"/>
    <p:sldId id="536" r:id="rId47"/>
    <p:sldId id="537" r:id="rId48"/>
    <p:sldId id="538" r:id="rId49"/>
    <p:sldId id="461" r:id="rId50"/>
    <p:sldId id="550" r:id="rId51"/>
    <p:sldId id="462" r:id="rId52"/>
    <p:sldId id="485" r:id="rId53"/>
    <p:sldId id="486" r:id="rId54"/>
    <p:sldId id="487" r:id="rId55"/>
    <p:sldId id="488" r:id="rId56"/>
    <p:sldId id="489" r:id="rId57"/>
    <p:sldId id="540" r:id="rId58"/>
    <p:sldId id="490" r:id="rId59"/>
    <p:sldId id="491" r:id="rId60"/>
    <p:sldId id="492" r:id="rId61"/>
    <p:sldId id="541"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91" autoAdjust="0"/>
  </p:normalViewPr>
  <p:slideViewPr>
    <p:cSldViewPr snapToGrid="0">
      <p:cViewPr varScale="1">
        <p:scale>
          <a:sx n="57" d="100"/>
          <a:sy n="57" d="100"/>
        </p:scale>
        <p:origin x="1002"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00C9C-045E-4D39-BA95-A0928D21AEB6}"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4B806-E87B-4E6F-BB55-DC3DBB36AC7D}" type="slidenum">
              <a:rPr lang="zh-CN" altLang="en-US" smtClean="0"/>
              <a:t>‹#›</a:t>
            </a:fld>
            <a:endParaRPr lang="zh-CN" altLang="en-US"/>
          </a:p>
        </p:txBody>
      </p:sp>
    </p:spTree>
    <p:extLst>
      <p:ext uri="{BB962C8B-B14F-4D97-AF65-F5344CB8AC3E}">
        <p14:creationId xmlns:p14="http://schemas.microsoft.com/office/powerpoint/2010/main" val="90952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2</a:t>
            </a:fld>
            <a:endParaRPr lang="zh-CN" altLang="en-US"/>
          </a:p>
        </p:txBody>
      </p:sp>
    </p:spTree>
    <p:extLst>
      <p:ext uri="{BB962C8B-B14F-4D97-AF65-F5344CB8AC3E}">
        <p14:creationId xmlns:p14="http://schemas.microsoft.com/office/powerpoint/2010/main" val="2766086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25</a:t>
            </a:fld>
            <a:endParaRPr lang="zh-CN" altLang="en-US"/>
          </a:p>
        </p:txBody>
      </p:sp>
    </p:spTree>
    <p:extLst>
      <p:ext uri="{BB962C8B-B14F-4D97-AF65-F5344CB8AC3E}">
        <p14:creationId xmlns:p14="http://schemas.microsoft.com/office/powerpoint/2010/main" val="338816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26</a:t>
            </a:fld>
            <a:endParaRPr lang="zh-CN" altLang="en-US"/>
          </a:p>
        </p:txBody>
      </p:sp>
    </p:spTree>
    <p:extLst>
      <p:ext uri="{BB962C8B-B14F-4D97-AF65-F5344CB8AC3E}">
        <p14:creationId xmlns:p14="http://schemas.microsoft.com/office/powerpoint/2010/main" val="2535288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在决策树的学习中，节点划分过程不断重复，造成分支过多，学的太好了，以至于把训练集自身的一些特点当做所有数据都具有的一般性质而导致过拟合</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28</a:t>
            </a:fld>
            <a:endParaRPr lang="zh-CN" altLang="en-US"/>
          </a:p>
        </p:txBody>
      </p:sp>
    </p:spTree>
    <p:extLst>
      <p:ext uri="{BB962C8B-B14F-4D97-AF65-F5344CB8AC3E}">
        <p14:creationId xmlns:p14="http://schemas.microsoft.com/office/powerpoint/2010/main" val="412736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29</a:t>
            </a:fld>
            <a:endParaRPr lang="zh-CN" altLang="en-US"/>
          </a:p>
        </p:txBody>
      </p:sp>
    </p:spTree>
    <p:extLst>
      <p:ext uri="{BB962C8B-B14F-4D97-AF65-F5344CB8AC3E}">
        <p14:creationId xmlns:p14="http://schemas.microsoft.com/office/powerpoint/2010/main" val="165519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决策树的生成对训练集是非常准确的</a:t>
            </a:r>
            <a:endParaRPr lang="en-US" altLang="zh-CN" dirty="0"/>
          </a:p>
          <a:p>
            <a:endParaRPr lang="en-US" altLang="zh-CN" dirty="0"/>
          </a:p>
          <a:p>
            <a:r>
              <a:rPr lang="zh-CN" altLang="en-US" dirty="0"/>
              <a:t>分的非常准，前部分是</a:t>
            </a:r>
            <a:r>
              <a:rPr lang="en-US" altLang="zh-CN" dirty="0"/>
              <a:t>0</a:t>
            </a:r>
            <a:r>
              <a:rPr lang="zh-CN" altLang="en-US" dirty="0"/>
              <a:t>，后面分支过多（树复杂度高），损失函数还是很大</a:t>
            </a:r>
            <a:endParaRPr lang="en-US" altLang="zh-CN" dirty="0"/>
          </a:p>
          <a:p>
            <a:r>
              <a:rPr lang="zh-CN" altLang="en-US" dirty="0"/>
              <a:t>需要找到他们的一个平衡</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30</a:t>
            </a:fld>
            <a:endParaRPr lang="zh-CN" altLang="en-US"/>
          </a:p>
        </p:txBody>
      </p:sp>
    </p:spTree>
    <p:extLst>
      <p:ext uri="{BB962C8B-B14F-4D97-AF65-F5344CB8AC3E}">
        <p14:creationId xmlns:p14="http://schemas.microsoft.com/office/powerpoint/2010/main" val="400878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阈值很难确定准确</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31</a:t>
            </a:fld>
            <a:endParaRPr lang="zh-CN" altLang="en-US"/>
          </a:p>
        </p:txBody>
      </p:sp>
    </p:spTree>
    <p:extLst>
      <p:ext uri="{BB962C8B-B14F-4D97-AF65-F5344CB8AC3E}">
        <p14:creationId xmlns:p14="http://schemas.microsoft.com/office/powerpoint/2010/main" val="287008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不划分，判断为好瓜，</a:t>
            </a:r>
            <a:r>
              <a:rPr lang="en-US" altLang="zh-CN" dirty="0"/>
              <a:t>3/7=0.429</a:t>
            </a:r>
          </a:p>
          <a:p>
            <a:r>
              <a:rPr lang="zh-CN" altLang="en-US" dirty="0"/>
              <a:t>划分，正确为：</a:t>
            </a:r>
            <a:r>
              <a:rPr lang="en-US" altLang="zh-CN" dirty="0"/>
              <a:t>4,5,8,11,12</a:t>
            </a:r>
            <a:r>
              <a:rPr lang="zh-CN" altLang="en-US" dirty="0"/>
              <a:t>， </a:t>
            </a:r>
            <a:r>
              <a:rPr lang="en-US" altLang="zh-CN" dirty="0"/>
              <a:t>5/7=0.714</a:t>
            </a:r>
          </a:p>
          <a:p>
            <a:endParaRPr lang="en-US" altLang="zh-CN" dirty="0"/>
          </a:p>
          <a:p>
            <a:r>
              <a:rPr lang="zh-CN" altLang="en-US" dirty="0"/>
              <a:t>色泽：</a:t>
            </a:r>
            <a:r>
              <a:rPr lang="en-US" altLang="zh-CN" dirty="0"/>
              <a:t>4,8,11,12</a:t>
            </a:r>
            <a:r>
              <a:rPr lang="zh-CN" altLang="en-US" dirty="0"/>
              <a:t>， </a:t>
            </a:r>
            <a:r>
              <a:rPr lang="en-US" altLang="zh-CN" dirty="0"/>
              <a:t>4/7=0.571</a:t>
            </a:r>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34</a:t>
            </a:fld>
            <a:endParaRPr lang="zh-CN" altLang="en-US"/>
          </a:p>
        </p:txBody>
      </p:sp>
    </p:spTree>
    <p:extLst>
      <p:ext uri="{BB962C8B-B14F-4D97-AF65-F5344CB8AC3E}">
        <p14:creationId xmlns:p14="http://schemas.microsoft.com/office/powerpoint/2010/main" val="2183626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37</a:t>
            </a:fld>
            <a:endParaRPr lang="zh-CN" altLang="en-US"/>
          </a:p>
        </p:txBody>
      </p:sp>
    </p:spTree>
    <p:extLst>
      <p:ext uri="{BB962C8B-B14F-4D97-AF65-F5344CB8AC3E}">
        <p14:creationId xmlns:p14="http://schemas.microsoft.com/office/powerpoint/2010/main" val="87426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C(t)=2</a:t>
            </a:r>
          </a:p>
          <a:p>
            <a:r>
              <a:rPr lang="en-US" altLang="zh-CN" dirty="0"/>
              <a:t>0+a*9</a:t>
            </a:r>
          </a:p>
          <a:p>
            <a:r>
              <a:rPr lang="en-US" altLang="zh-CN" dirty="0"/>
              <a:t>2+a*8</a:t>
            </a:r>
            <a:endParaRPr lang="zh-CN" altLang="en-US" dirty="0"/>
          </a:p>
        </p:txBody>
      </p:sp>
      <p:sp>
        <p:nvSpPr>
          <p:cNvPr id="4" name="灯片编号占位符 3"/>
          <p:cNvSpPr>
            <a:spLocks noGrp="1"/>
          </p:cNvSpPr>
          <p:nvPr>
            <p:ph type="sldNum" sz="quarter" idx="10"/>
          </p:nvPr>
        </p:nvSpPr>
        <p:spPr/>
        <p:txBody>
          <a:bodyPr/>
          <a:lstStyle/>
          <a:p>
            <a:fld id="{B0D256AA-C700-4657-9C47-03431E103CDA}" type="slidenum">
              <a:rPr lang="zh-CN" altLang="en-US" smtClean="0"/>
              <a:t>38</a:t>
            </a:fld>
            <a:endParaRPr lang="zh-CN" altLang="en-US"/>
          </a:p>
        </p:txBody>
      </p:sp>
    </p:spTree>
    <p:extLst>
      <p:ext uri="{BB962C8B-B14F-4D97-AF65-F5344CB8AC3E}">
        <p14:creationId xmlns:p14="http://schemas.microsoft.com/office/powerpoint/2010/main" val="810598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C(t)=2</a:t>
            </a:r>
          </a:p>
          <a:p>
            <a:r>
              <a:rPr lang="en-US" altLang="zh-CN" dirty="0"/>
              <a:t>0+a*9</a:t>
            </a:r>
          </a:p>
          <a:p>
            <a:r>
              <a:rPr lang="en-US" altLang="zh-CN" dirty="0"/>
              <a:t>2+a*8</a:t>
            </a:r>
            <a:endParaRPr lang="zh-CN" altLang="en-US" dirty="0"/>
          </a:p>
        </p:txBody>
      </p:sp>
      <p:sp>
        <p:nvSpPr>
          <p:cNvPr id="4" name="灯片编号占位符 3"/>
          <p:cNvSpPr>
            <a:spLocks noGrp="1"/>
          </p:cNvSpPr>
          <p:nvPr>
            <p:ph type="sldNum" sz="quarter" idx="10"/>
          </p:nvPr>
        </p:nvSpPr>
        <p:spPr/>
        <p:txBody>
          <a:bodyPr/>
          <a:lstStyle/>
          <a:p>
            <a:fld id="{B0D256AA-C700-4657-9C47-03431E103CDA}" type="slidenum">
              <a:rPr lang="zh-CN" altLang="en-US" smtClean="0"/>
              <a:t>39</a:t>
            </a:fld>
            <a:endParaRPr lang="zh-CN" altLang="en-US"/>
          </a:p>
        </p:txBody>
      </p:sp>
    </p:spTree>
    <p:extLst>
      <p:ext uri="{BB962C8B-B14F-4D97-AF65-F5344CB8AC3E}">
        <p14:creationId xmlns:p14="http://schemas.microsoft.com/office/powerpoint/2010/main" val="2495256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3</a:t>
            </a:fld>
            <a:endParaRPr lang="zh-CN" altLang="en-US"/>
          </a:p>
        </p:txBody>
      </p:sp>
    </p:spTree>
    <p:extLst>
      <p:ext uri="{BB962C8B-B14F-4D97-AF65-F5344CB8AC3E}">
        <p14:creationId xmlns:p14="http://schemas.microsoft.com/office/powerpoint/2010/main" val="2955138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欠拟合风险小</a:t>
            </a:r>
            <a:endParaRPr lang="en-US" altLang="zh-CN" dirty="0"/>
          </a:p>
          <a:p>
            <a:r>
              <a:rPr lang="zh-CN" altLang="en-US" dirty="0"/>
              <a:t>泛化能力优于预剪枝</a:t>
            </a:r>
            <a:endParaRPr lang="en-US" altLang="zh-CN" dirty="0"/>
          </a:p>
          <a:p>
            <a:endParaRPr lang="en-US" altLang="zh-CN" dirty="0"/>
          </a:p>
          <a:p>
            <a:r>
              <a:rPr lang="zh-CN" altLang="en-US" dirty="0"/>
              <a:t>训练开销时间大</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40</a:t>
            </a:fld>
            <a:endParaRPr lang="zh-CN" altLang="en-US"/>
          </a:p>
        </p:txBody>
      </p:sp>
    </p:spTree>
    <p:extLst>
      <p:ext uri="{BB962C8B-B14F-4D97-AF65-F5344CB8AC3E}">
        <p14:creationId xmlns:p14="http://schemas.microsoft.com/office/powerpoint/2010/main" val="243073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41</a:t>
            </a:fld>
            <a:endParaRPr lang="zh-CN" altLang="en-US"/>
          </a:p>
        </p:txBody>
      </p:sp>
    </p:spTree>
    <p:extLst>
      <p:ext uri="{BB962C8B-B14F-4D97-AF65-F5344CB8AC3E}">
        <p14:creationId xmlns:p14="http://schemas.microsoft.com/office/powerpoint/2010/main" val="96720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计算所有的，也就是书上的</a:t>
            </a:r>
            <a:r>
              <a:rPr lang="en-US" altLang="zh-CN" dirty="0"/>
              <a:t>5.21</a:t>
            </a:r>
            <a:r>
              <a:rPr lang="zh-CN" altLang="en-US" dirty="0"/>
              <a:t>式子</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46</a:t>
            </a:fld>
            <a:endParaRPr lang="zh-CN" altLang="en-US"/>
          </a:p>
        </p:txBody>
      </p:sp>
    </p:spTree>
    <p:extLst>
      <p:ext uri="{BB962C8B-B14F-4D97-AF65-F5344CB8AC3E}">
        <p14:creationId xmlns:p14="http://schemas.microsoft.com/office/powerpoint/2010/main" val="1011372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a:t>t</a:t>
            </a:r>
            <a:r>
              <a:rPr lang="zh-CN" altLang="en-US" dirty="0"/>
              <a:t>为单节点树</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47</a:t>
            </a:fld>
            <a:endParaRPr lang="zh-CN" altLang="en-US"/>
          </a:p>
        </p:txBody>
      </p:sp>
    </p:spTree>
    <p:extLst>
      <p:ext uri="{BB962C8B-B14F-4D97-AF65-F5344CB8AC3E}">
        <p14:creationId xmlns:p14="http://schemas.microsoft.com/office/powerpoint/2010/main" val="2055433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子树序列见讲义</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49</a:t>
            </a:fld>
            <a:endParaRPr lang="zh-CN" altLang="en-US"/>
          </a:p>
        </p:txBody>
      </p:sp>
    </p:spTree>
    <p:extLst>
      <p:ext uri="{BB962C8B-B14F-4D97-AF65-F5344CB8AC3E}">
        <p14:creationId xmlns:p14="http://schemas.microsoft.com/office/powerpoint/2010/main" val="721608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50</a:t>
            </a:fld>
            <a:endParaRPr lang="zh-CN" altLang="en-US"/>
          </a:p>
        </p:txBody>
      </p:sp>
    </p:spTree>
    <p:extLst>
      <p:ext uri="{BB962C8B-B14F-4D97-AF65-F5344CB8AC3E}">
        <p14:creationId xmlns:p14="http://schemas.microsoft.com/office/powerpoint/2010/main" val="1995352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缺失的属性怎么划分</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53</a:t>
            </a:fld>
            <a:endParaRPr lang="zh-CN" altLang="en-US"/>
          </a:p>
        </p:txBody>
      </p:sp>
    </p:spTree>
    <p:extLst>
      <p:ext uri="{BB962C8B-B14F-4D97-AF65-F5344CB8AC3E}">
        <p14:creationId xmlns:p14="http://schemas.microsoft.com/office/powerpoint/2010/main" val="294231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缺失的属性怎么划分</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54</a:t>
            </a:fld>
            <a:endParaRPr lang="zh-CN" altLang="en-US"/>
          </a:p>
        </p:txBody>
      </p:sp>
    </p:spTree>
    <p:extLst>
      <p:ext uri="{BB962C8B-B14F-4D97-AF65-F5344CB8AC3E}">
        <p14:creationId xmlns:p14="http://schemas.microsoft.com/office/powerpoint/2010/main" val="990527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缺失的属性怎么划分</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55</a:t>
            </a:fld>
            <a:endParaRPr lang="zh-CN" altLang="en-US"/>
          </a:p>
        </p:txBody>
      </p:sp>
    </p:spTree>
    <p:extLst>
      <p:ext uri="{BB962C8B-B14F-4D97-AF65-F5344CB8AC3E}">
        <p14:creationId xmlns:p14="http://schemas.microsoft.com/office/powerpoint/2010/main" val="7129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缺失的属性怎么划分</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56</a:t>
            </a:fld>
            <a:endParaRPr lang="zh-CN" altLang="en-US"/>
          </a:p>
        </p:txBody>
      </p:sp>
    </p:spTree>
    <p:extLst>
      <p:ext uri="{BB962C8B-B14F-4D97-AF65-F5344CB8AC3E}">
        <p14:creationId xmlns:p14="http://schemas.microsoft.com/office/powerpoint/2010/main" val="75302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4</a:t>
            </a:fld>
            <a:endParaRPr lang="zh-CN" altLang="en-US"/>
          </a:p>
        </p:txBody>
      </p:sp>
    </p:spTree>
    <p:extLst>
      <p:ext uri="{BB962C8B-B14F-4D97-AF65-F5344CB8AC3E}">
        <p14:creationId xmlns:p14="http://schemas.microsoft.com/office/powerpoint/2010/main" val="393005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每个非叶结点仅考虑一个划分属性</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58</a:t>
            </a:fld>
            <a:endParaRPr lang="zh-CN" altLang="en-US"/>
          </a:p>
        </p:txBody>
      </p:sp>
    </p:spTree>
    <p:extLst>
      <p:ext uri="{BB962C8B-B14F-4D97-AF65-F5344CB8AC3E}">
        <p14:creationId xmlns:p14="http://schemas.microsoft.com/office/powerpoint/2010/main" val="1707094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5</a:t>
            </a:fld>
            <a:endParaRPr lang="zh-CN" altLang="en-US"/>
          </a:p>
        </p:txBody>
      </p:sp>
    </p:spTree>
    <p:extLst>
      <p:ext uri="{BB962C8B-B14F-4D97-AF65-F5344CB8AC3E}">
        <p14:creationId xmlns:p14="http://schemas.microsoft.com/office/powerpoint/2010/main" val="218723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AE882-252E-4B18-B851-34198A1E84F3}" type="slidenum">
              <a:rPr lang="zh-CN" altLang="en-US" smtClean="0"/>
              <a:t>10</a:t>
            </a:fld>
            <a:endParaRPr lang="zh-CN" altLang="en-US"/>
          </a:p>
        </p:txBody>
      </p:sp>
    </p:spTree>
    <p:extLst>
      <p:ext uri="{BB962C8B-B14F-4D97-AF65-F5344CB8AC3E}">
        <p14:creationId xmlns:p14="http://schemas.microsoft.com/office/powerpoint/2010/main" val="338521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贷款申请的决策树</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11</a:t>
            </a:fld>
            <a:endParaRPr lang="zh-CN" altLang="en-US"/>
          </a:p>
        </p:txBody>
      </p:sp>
    </p:spTree>
    <p:extLst>
      <p:ext uri="{BB962C8B-B14F-4D97-AF65-F5344CB8AC3E}">
        <p14:creationId xmlns:p14="http://schemas.microsoft.com/office/powerpoint/2010/main" val="323806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H(D|A)</a:t>
            </a:r>
            <a:r>
              <a:rPr lang="zh-CN" altLang="en-US" dirty="0"/>
              <a:t>越大，</a:t>
            </a:r>
            <a:r>
              <a:rPr lang="en-US" altLang="zh-CN" dirty="0"/>
              <a:t>g</a:t>
            </a:r>
            <a:r>
              <a:rPr lang="zh-CN" altLang="en-US" dirty="0"/>
              <a:t>越小，说明信息增益小，不选</a:t>
            </a:r>
            <a:endParaRPr lang="en-US" altLang="zh-CN" dirty="0"/>
          </a:p>
          <a:p>
            <a:r>
              <a:rPr lang="zh-CN" altLang="en-US" dirty="0"/>
              <a:t>增益大的选择</a:t>
            </a:r>
            <a:endParaRPr lang="en-US" altLang="zh-CN" dirty="0"/>
          </a:p>
          <a:p>
            <a:r>
              <a:rPr lang="zh-CN" altLang="en-US" dirty="0"/>
              <a:t>在</a:t>
            </a:r>
            <a:r>
              <a:rPr lang="en-US" altLang="zh-CN" dirty="0"/>
              <a:t>A</a:t>
            </a:r>
            <a:r>
              <a:rPr lang="zh-CN" altLang="en-US" dirty="0"/>
              <a:t>特征下，</a:t>
            </a:r>
            <a:r>
              <a:rPr lang="en-US" altLang="zh-CN" dirty="0"/>
              <a:t>D</a:t>
            </a:r>
            <a:r>
              <a:rPr lang="zh-CN" altLang="en-US" dirty="0"/>
              <a:t>数据集的不缺性越小越好，也就是纯度越高越好</a:t>
            </a:r>
          </a:p>
        </p:txBody>
      </p:sp>
      <p:sp>
        <p:nvSpPr>
          <p:cNvPr id="4" name="灯片编号占位符 3"/>
          <p:cNvSpPr>
            <a:spLocks noGrp="1"/>
          </p:cNvSpPr>
          <p:nvPr>
            <p:ph type="sldNum" sz="quarter" idx="5"/>
          </p:nvPr>
        </p:nvSpPr>
        <p:spPr/>
        <p:txBody>
          <a:bodyPr/>
          <a:lstStyle/>
          <a:p>
            <a:fld id="{B0D256AA-C700-4657-9C47-03431E103CDA}" type="slidenum">
              <a:rPr lang="zh-CN" altLang="en-US" smtClean="0"/>
              <a:t>16</a:t>
            </a:fld>
            <a:endParaRPr lang="zh-CN" altLang="en-US"/>
          </a:p>
        </p:txBody>
      </p:sp>
    </p:spTree>
    <p:extLst>
      <p:ext uri="{BB962C8B-B14F-4D97-AF65-F5344CB8AC3E}">
        <p14:creationId xmlns:p14="http://schemas.microsoft.com/office/powerpoint/2010/main" val="120738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a:t>
            </a:r>
            <a:r>
              <a:rPr lang="zh-CN" altLang="en-US" dirty="0"/>
              <a:t>表示</a:t>
            </a:r>
            <a:r>
              <a:rPr lang="en-US" altLang="zh-CN" dirty="0"/>
              <a:t>x</a:t>
            </a:r>
            <a:r>
              <a:rPr lang="zh-CN" altLang="en-US" dirty="0"/>
              <a:t>为</a:t>
            </a:r>
            <a:r>
              <a:rPr lang="en-US" altLang="zh-CN" dirty="0"/>
              <a:t>xi</a:t>
            </a:r>
            <a:r>
              <a:rPr lang="zh-CN" altLang="en-US" dirty="0"/>
              <a:t>的概率</a:t>
            </a:r>
            <a:endParaRPr lang="en-US" altLang="zh-CN" dirty="0"/>
          </a:p>
          <a:p>
            <a:endParaRPr lang="en-US" altLang="zh-CN" dirty="0"/>
          </a:p>
          <a:p>
            <a:r>
              <a:rPr lang="zh-CN" altLang="en-US" dirty="0"/>
              <a:t>从样本数据中统计，也叫经验熵</a:t>
            </a:r>
          </a:p>
        </p:txBody>
      </p:sp>
      <p:sp>
        <p:nvSpPr>
          <p:cNvPr id="4" name="灯片编号占位符 3"/>
          <p:cNvSpPr>
            <a:spLocks noGrp="1"/>
          </p:cNvSpPr>
          <p:nvPr>
            <p:ph type="sldNum" sz="quarter" idx="10"/>
          </p:nvPr>
        </p:nvSpPr>
        <p:spPr/>
        <p:txBody>
          <a:bodyPr/>
          <a:lstStyle/>
          <a:p>
            <a:fld id="{B0D256AA-C700-4657-9C47-03431E103CDA}" type="slidenum">
              <a:rPr lang="zh-CN" altLang="en-US" smtClean="0"/>
              <a:t>17</a:t>
            </a:fld>
            <a:endParaRPr lang="zh-CN" altLang="en-US"/>
          </a:p>
        </p:txBody>
      </p:sp>
    </p:spTree>
    <p:extLst>
      <p:ext uri="{BB962C8B-B14F-4D97-AF65-F5344CB8AC3E}">
        <p14:creationId xmlns:p14="http://schemas.microsoft.com/office/powerpoint/2010/main" val="60757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256AA-C700-4657-9C47-03431E103CDA}" type="slidenum">
              <a:rPr lang="zh-CN" altLang="en-US" smtClean="0"/>
              <a:t>18</a:t>
            </a:fld>
            <a:endParaRPr lang="zh-CN" altLang="en-US"/>
          </a:p>
        </p:txBody>
      </p:sp>
    </p:spTree>
    <p:extLst>
      <p:ext uri="{BB962C8B-B14F-4D97-AF65-F5344CB8AC3E}">
        <p14:creationId xmlns:p14="http://schemas.microsoft.com/office/powerpoint/2010/main" val="232974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62A22-93FC-47F5-9405-CF29BBB76BD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7EA8A4-34CA-446F-807D-975EA42B4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BF865E-CA17-47E7-AC6F-2E70448F1025}"/>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B891B94F-1E00-4902-93B5-5C276F5FD5B7}"/>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6304A56-3718-4DA8-84BA-24F80B298063}"/>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57349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999CC-DAAD-4B9A-9EB1-83B40F0D09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85394F-94CD-44E8-82CC-E636BF2272A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95DB17-F944-4EFA-85E3-4CC6D31F0552}"/>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EF215384-5B68-497B-823F-0DCC7389484A}"/>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2DC69A8-E0FF-4392-B831-86EB02D9CBAB}"/>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1122400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D94C66-EC1B-4E91-8FEA-3883782C4A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4D47F7A-03B7-424E-92CA-CCB6B93426E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E805BE-E743-49AD-AA83-24679E432E64}"/>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15ABF7ED-D63C-4242-AC72-EE1FA2FD272C}"/>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DC6E69C-F1F7-4F39-8725-D619C12F9E12}"/>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65411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lgn="l">
              <a:defRPr b="1" cap="none" baseline="0"/>
            </a:lvl1pPr>
          </a:lstStyle>
          <a:p>
            <a:r>
              <a:rPr lang="zh-CN" altLang="en-US" dirty="0"/>
              <a:t>单击此处编辑母版标题样式</a:t>
            </a:r>
            <a:endParaRPr lang="en-US" dirty="0"/>
          </a:p>
        </p:txBody>
      </p:sp>
      <p:sp>
        <p:nvSpPr>
          <p:cNvPr id="12" name="Content Placeholder 2"/>
          <p:cNvSpPr>
            <a:spLocks noGrp="1"/>
          </p:cNvSpPr>
          <p:nvPr>
            <p:ph sz="quarter" idx="13"/>
          </p:nvPr>
        </p:nvSpPr>
        <p:spPr>
          <a:xfrm>
            <a:off x="913773" y="1311695"/>
            <a:ext cx="10894768" cy="5221840"/>
          </a:xfrm>
        </p:spPr>
        <p:txBody>
          <a:bodyPr/>
          <a:lstStyle>
            <a:lvl1pPr>
              <a:buClr>
                <a:srgbClr val="0070C0"/>
              </a:buClr>
              <a:defRPr sz="2800" b="1" cap="none" baseline="0">
                <a:latin typeface="Times New Roman" panose="02020603050405020304" pitchFamily="18" charset="0"/>
              </a:defRPr>
            </a:lvl1pPr>
            <a:lvl2pPr>
              <a:defRPr sz="2400" cap="none" baseline="0">
                <a:latin typeface="Times New Roman" panose="02020603050405020304" pitchFamily="18" charset="0"/>
              </a:defRPr>
            </a:lvl2pPr>
            <a:lvl3pPr>
              <a:defRPr sz="2000" cap="none" baseline="0">
                <a:latin typeface="Times New Roman" panose="02020603050405020304" pitchFamily="18" charset="0"/>
              </a:defRPr>
            </a:lvl3pPr>
            <a:lvl4pPr>
              <a:defRPr sz="2000" cap="none" baseline="0">
                <a:latin typeface="Times New Roman" panose="02020603050405020304" pitchFamily="18" charset="0"/>
              </a:defRPr>
            </a:lvl4pPr>
            <a:lvl5pPr>
              <a:defRPr sz="2000" cap="none"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3C93486-D604-45AA-9A27-2F7463C1138D}" type="datetimeFigureOut">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4496CC2-E118-4802-8939-B4382FC01548}" type="slidenum">
              <a:rPr lang="zh-CN" altLang="en-US" smtClean="0"/>
              <a:t>‹#›</a:t>
            </a:fld>
            <a:endParaRPr lang="zh-CN" altLang="en-US"/>
          </a:p>
        </p:txBody>
      </p:sp>
    </p:spTree>
    <p:extLst>
      <p:ext uri="{BB962C8B-B14F-4D97-AF65-F5344CB8AC3E}">
        <p14:creationId xmlns:p14="http://schemas.microsoft.com/office/powerpoint/2010/main" val="3209534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E2FB5-D049-4C99-9286-5AEBB80BD6AF}"/>
              </a:ext>
            </a:extLst>
          </p:cNvPr>
          <p:cNvSpPr>
            <a:spLocks noGrp="1"/>
          </p:cNvSpPr>
          <p:nvPr>
            <p:ph type="title"/>
          </p:nvPr>
        </p:nvSpPr>
        <p:spPr>
          <a:xfrm>
            <a:off x="890455" y="369832"/>
            <a:ext cx="5773783" cy="601526"/>
          </a:xfrm>
        </p:spPr>
        <p:txBody>
          <a:bodyPr>
            <a:no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E371DA1A-104D-4E93-A1E5-3549FA2B8AEF}"/>
              </a:ext>
            </a:extLst>
          </p:cNvPr>
          <p:cNvSpPr>
            <a:spLocks noGrp="1"/>
          </p:cNvSpPr>
          <p:nvPr>
            <p:ph type="dt" sz="half" idx="10"/>
          </p:nvPr>
        </p:nvSpPr>
        <p:spPr/>
        <p:txBody>
          <a:bodyPr/>
          <a:lstStyle/>
          <a:p>
            <a:fld id="{4004A79D-55B0-4956-A651-8701391D0866}" type="datetimeFigureOut">
              <a:rPr lang="zh-CN" altLang="en-US" smtClean="0"/>
              <a:t>2020/5/14</a:t>
            </a:fld>
            <a:endParaRPr lang="zh-CN" altLang="en-US"/>
          </a:p>
        </p:txBody>
      </p:sp>
      <p:sp>
        <p:nvSpPr>
          <p:cNvPr id="4" name="页脚占位符 3">
            <a:extLst>
              <a:ext uri="{FF2B5EF4-FFF2-40B4-BE49-F238E27FC236}">
                <a16:creationId xmlns:a16="http://schemas.microsoft.com/office/drawing/2014/main" id="{9D888C43-1CD1-43B4-9D30-0B12106809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E44932-C943-4AFB-95D1-8B08D221FEA5}"/>
              </a:ext>
            </a:extLst>
          </p:cNvPr>
          <p:cNvSpPr>
            <a:spLocks noGrp="1"/>
          </p:cNvSpPr>
          <p:nvPr>
            <p:ph type="sldNum" sz="quarter" idx="12"/>
          </p:nvPr>
        </p:nvSpPr>
        <p:spPr/>
        <p:txBody>
          <a:bodyPr/>
          <a:lstStyle/>
          <a:p>
            <a:fld id="{CA89C94B-9A74-4D3D-B879-26A676C2FEDB}" type="slidenum">
              <a:rPr lang="zh-CN" altLang="en-US" smtClean="0"/>
              <a:t>‹#›</a:t>
            </a:fld>
            <a:endParaRPr lang="zh-CN" altLang="en-US"/>
          </a:p>
        </p:txBody>
      </p:sp>
      <p:sp>
        <p:nvSpPr>
          <p:cNvPr id="6" name="任意多边形: 形状 5">
            <a:extLst>
              <a:ext uri="{FF2B5EF4-FFF2-40B4-BE49-F238E27FC236}">
                <a16:creationId xmlns:a16="http://schemas.microsoft.com/office/drawing/2014/main" id="{AD925606-C695-484D-90C8-A8ADA56912E8}"/>
              </a:ext>
            </a:extLst>
          </p:cNvPr>
          <p:cNvSpPr/>
          <p:nvPr userDrawn="1"/>
        </p:nvSpPr>
        <p:spPr>
          <a:xfrm flipH="1">
            <a:off x="134648" y="350058"/>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任意多边形: 形状 6">
            <a:extLst>
              <a:ext uri="{FF2B5EF4-FFF2-40B4-BE49-F238E27FC236}">
                <a16:creationId xmlns:a16="http://schemas.microsoft.com/office/drawing/2014/main" id="{D4267A51-E09C-488D-B3CF-F701496DC0D4}"/>
              </a:ext>
            </a:extLst>
          </p:cNvPr>
          <p:cNvSpPr/>
          <p:nvPr userDrawn="1"/>
        </p:nvSpPr>
        <p:spPr>
          <a:xfrm flipH="1">
            <a:off x="393896" y="350057"/>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99570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E2FB5-D049-4C99-9286-5AEBB80BD6AF}"/>
              </a:ext>
            </a:extLst>
          </p:cNvPr>
          <p:cNvSpPr>
            <a:spLocks noGrp="1"/>
          </p:cNvSpPr>
          <p:nvPr>
            <p:ph type="title"/>
          </p:nvPr>
        </p:nvSpPr>
        <p:spPr>
          <a:xfrm>
            <a:off x="890452" y="369832"/>
            <a:ext cx="5773783" cy="601526"/>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E371DA1A-104D-4E93-A1E5-3549FA2B8AEF}"/>
              </a:ext>
            </a:extLst>
          </p:cNvPr>
          <p:cNvSpPr>
            <a:spLocks noGrp="1"/>
          </p:cNvSpPr>
          <p:nvPr>
            <p:ph type="dt" sz="half" idx="10"/>
          </p:nvPr>
        </p:nvSpPr>
        <p:spPr/>
        <p:txBody>
          <a:bodyPr/>
          <a:lstStyle/>
          <a:p>
            <a:fld id="{4004A79D-55B0-4956-A651-8701391D0866}" type="datetimeFigureOut">
              <a:rPr lang="zh-CN" altLang="en-US" smtClean="0"/>
              <a:t>2020/5/14</a:t>
            </a:fld>
            <a:endParaRPr lang="zh-CN" altLang="en-US"/>
          </a:p>
        </p:txBody>
      </p:sp>
      <p:sp>
        <p:nvSpPr>
          <p:cNvPr id="4" name="页脚占位符 3">
            <a:extLst>
              <a:ext uri="{FF2B5EF4-FFF2-40B4-BE49-F238E27FC236}">
                <a16:creationId xmlns:a16="http://schemas.microsoft.com/office/drawing/2014/main" id="{9D888C43-1CD1-43B4-9D30-0B12106809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E44932-C943-4AFB-95D1-8B08D221FEA5}"/>
              </a:ext>
            </a:extLst>
          </p:cNvPr>
          <p:cNvSpPr>
            <a:spLocks noGrp="1"/>
          </p:cNvSpPr>
          <p:nvPr>
            <p:ph type="sldNum" sz="quarter" idx="12"/>
          </p:nvPr>
        </p:nvSpPr>
        <p:spPr/>
        <p:txBody>
          <a:bodyPr/>
          <a:lstStyle/>
          <a:p>
            <a:fld id="{CA89C94B-9A74-4D3D-B879-26A676C2FEDB}" type="slidenum">
              <a:rPr lang="zh-CN" altLang="en-US" smtClean="0"/>
              <a:t>‹#›</a:t>
            </a:fld>
            <a:endParaRPr lang="zh-CN" altLang="en-US"/>
          </a:p>
        </p:txBody>
      </p:sp>
      <p:sp>
        <p:nvSpPr>
          <p:cNvPr id="6" name="任意多边形: 形状 5">
            <a:extLst>
              <a:ext uri="{FF2B5EF4-FFF2-40B4-BE49-F238E27FC236}">
                <a16:creationId xmlns:a16="http://schemas.microsoft.com/office/drawing/2014/main" id="{AD925606-C695-484D-90C8-A8ADA56912E8}"/>
              </a:ext>
            </a:extLst>
          </p:cNvPr>
          <p:cNvSpPr/>
          <p:nvPr userDrawn="1"/>
        </p:nvSpPr>
        <p:spPr>
          <a:xfrm flipH="1">
            <a:off x="134647" y="350054"/>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D4267A51-E09C-488D-B3CF-F701496DC0D4}"/>
              </a:ext>
            </a:extLst>
          </p:cNvPr>
          <p:cNvSpPr/>
          <p:nvPr userDrawn="1"/>
        </p:nvSpPr>
        <p:spPr>
          <a:xfrm flipH="1">
            <a:off x="393895" y="350053"/>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a:extLst>
              <a:ext uri="{FF2B5EF4-FFF2-40B4-BE49-F238E27FC236}">
                <a16:creationId xmlns:a16="http://schemas.microsoft.com/office/drawing/2014/main" id="{A3290447-082F-467D-AAB7-1F5F90A6331A}"/>
              </a:ext>
            </a:extLst>
          </p:cNvPr>
          <p:cNvSpPr>
            <a:spLocks noGrp="1"/>
          </p:cNvSpPr>
          <p:nvPr>
            <p:ph idx="1"/>
          </p:nvPr>
        </p:nvSpPr>
        <p:spPr>
          <a:xfrm>
            <a:off x="890452" y="1253331"/>
            <a:ext cx="8835439" cy="4351338"/>
          </a:xfrm>
          <a:prstGeom prst="rect">
            <a:avLst/>
          </a:prstGeom>
        </p:spPr>
        <p:txBody>
          <a:bodyPr vert="horz" lIns="91440" tIns="45720" rIns="91440" bIns="45720" rtlCol="0">
            <a:normAutofit/>
          </a:bodyPr>
          <a:lstStyle>
            <a:lvl1pPr>
              <a:lnSpc>
                <a:spcPct val="150000"/>
              </a:lnSpc>
              <a:defRPr b="1" baseline="0">
                <a:latin typeface="Times New Roman" panose="02020603050405020304" pitchFamily="18" charset="0"/>
                <a:ea typeface="华文楷体" panose="02010600040101010101" pitchFamily="2" charset="-122"/>
              </a:defRPr>
            </a:lvl1pPr>
            <a:lvl2pPr>
              <a:lnSpc>
                <a:spcPct val="150000"/>
              </a:lnSpc>
              <a:defRPr b="1" baseline="0">
                <a:latin typeface="Times New Roman" panose="02020603050405020304" pitchFamily="18" charset="0"/>
                <a:ea typeface="华文楷体" panose="02010600040101010101" pitchFamily="2" charset="-122"/>
              </a:defRPr>
            </a:lvl2pPr>
            <a:lvl3pPr marL="1143000" indent="-228600">
              <a:lnSpc>
                <a:spcPct val="150000"/>
              </a:lnSpc>
              <a:buFont typeface="华文楷体" panose="02010600040101010101" pitchFamily="2" charset="-122"/>
              <a:buChar char="−"/>
              <a:defRPr b="1" baseline="0">
                <a:latin typeface="Times New Roman" panose="02020603050405020304" pitchFamily="18" charset="0"/>
                <a:ea typeface="华文楷体" panose="02010600040101010101" pitchFamily="2" charset="-122"/>
              </a:defRPr>
            </a:lvl3pPr>
            <a:lvl4pPr marL="1600200" indent="-228600">
              <a:lnSpc>
                <a:spcPct val="150000"/>
              </a:lnSpc>
              <a:buFont typeface="华文楷体" panose="02010600040101010101" pitchFamily="2" charset="-122"/>
              <a:buChar char="−"/>
              <a:defRPr b="1" baseline="0">
                <a:latin typeface="Times New Roman" panose="02020603050405020304" pitchFamily="18" charset="0"/>
                <a:ea typeface="华文楷体" panose="02010600040101010101" pitchFamily="2" charset="-122"/>
              </a:defRPr>
            </a:lvl4pPr>
            <a:lvl5pPr marL="2057400" indent="-228600">
              <a:lnSpc>
                <a:spcPct val="150000"/>
              </a:lnSpc>
              <a:buFont typeface="华文楷体" panose="02010600040101010101" pitchFamily="2" charset="-122"/>
              <a:buChar char="−"/>
              <a:defRPr b="1" baseline="0">
                <a:latin typeface="Times New Roman" panose="02020603050405020304" pitchFamily="18" charset="0"/>
                <a:ea typeface="华文楷体" panose="020106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0386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E2FB5-D049-4C99-9286-5AEBB80BD6AF}"/>
              </a:ext>
            </a:extLst>
          </p:cNvPr>
          <p:cNvSpPr>
            <a:spLocks noGrp="1"/>
          </p:cNvSpPr>
          <p:nvPr>
            <p:ph type="title"/>
          </p:nvPr>
        </p:nvSpPr>
        <p:spPr>
          <a:xfrm>
            <a:off x="890452" y="369832"/>
            <a:ext cx="5773783" cy="601526"/>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E371DA1A-104D-4E93-A1E5-3549FA2B8AEF}"/>
              </a:ext>
            </a:extLst>
          </p:cNvPr>
          <p:cNvSpPr>
            <a:spLocks noGrp="1"/>
          </p:cNvSpPr>
          <p:nvPr>
            <p:ph type="dt" sz="half" idx="10"/>
          </p:nvPr>
        </p:nvSpPr>
        <p:spPr/>
        <p:txBody>
          <a:bodyPr/>
          <a:lstStyle/>
          <a:p>
            <a:fld id="{4004A79D-55B0-4956-A651-8701391D0866}" type="datetimeFigureOut">
              <a:rPr lang="zh-CN" altLang="en-US" smtClean="0"/>
              <a:t>2020/5/14</a:t>
            </a:fld>
            <a:endParaRPr lang="zh-CN" altLang="en-US"/>
          </a:p>
        </p:txBody>
      </p:sp>
      <p:sp>
        <p:nvSpPr>
          <p:cNvPr id="4" name="页脚占位符 3">
            <a:extLst>
              <a:ext uri="{FF2B5EF4-FFF2-40B4-BE49-F238E27FC236}">
                <a16:creationId xmlns:a16="http://schemas.microsoft.com/office/drawing/2014/main" id="{9D888C43-1CD1-43B4-9D30-0B12106809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E44932-C943-4AFB-95D1-8B08D221FEA5}"/>
              </a:ext>
            </a:extLst>
          </p:cNvPr>
          <p:cNvSpPr>
            <a:spLocks noGrp="1"/>
          </p:cNvSpPr>
          <p:nvPr>
            <p:ph type="sldNum" sz="quarter" idx="12"/>
          </p:nvPr>
        </p:nvSpPr>
        <p:spPr/>
        <p:txBody>
          <a:bodyPr/>
          <a:lstStyle/>
          <a:p>
            <a:fld id="{CA89C94B-9A74-4D3D-B879-26A676C2FEDB}" type="slidenum">
              <a:rPr lang="zh-CN" altLang="en-US" smtClean="0"/>
              <a:t>‹#›</a:t>
            </a:fld>
            <a:endParaRPr lang="zh-CN" altLang="en-US"/>
          </a:p>
        </p:txBody>
      </p:sp>
      <p:sp>
        <p:nvSpPr>
          <p:cNvPr id="6" name="任意多边形: 形状 5">
            <a:extLst>
              <a:ext uri="{FF2B5EF4-FFF2-40B4-BE49-F238E27FC236}">
                <a16:creationId xmlns:a16="http://schemas.microsoft.com/office/drawing/2014/main" id="{AD925606-C695-484D-90C8-A8ADA56912E8}"/>
              </a:ext>
            </a:extLst>
          </p:cNvPr>
          <p:cNvSpPr/>
          <p:nvPr userDrawn="1"/>
        </p:nvSpPr>
        <p:spPr>
          <a:xfrm flipH="1">
            <a:off x="134647" y="350054"/>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D4267A51-E09C-488D-B3CF-F701496DC0D4}"/>
              </a:ext>
            </a:extLst>
          </p:cNvPr>
          <p:cNvSpPr/>
          <p:nvPr userDrawn="1"/>
        </p:nvSpPr>
        <p:spPr>
          <a:xfrm flipH="1">
            <a:off x="393895" y="350053"/>
            <a:ext cx="363485" cy="621305"/>
          </a:xfrm>
          <a:custGeom>
            <a:avLst/>
            <a:gdLst>
              <a:gd name="connsiteX0" fmla="*/ 597271 w 1017292"/>
              <a:gd name="connsiteY0" fmla="*/ 0 h 2389081"/>
              <a:gd name="connsiteX1" fmla="*/ 1017292 w 1017292"/>
              <a:gd name="connsiteY1" fmla="*/ 0 h 2389081"/>
              <a:gd name="connsiteX2" fmla="*/ 420021 w 1017292"/>
              <a:gd name="connsiteY2" fmla="*/ 1194541 h 2389081"/>
              <a:gd name="connsiteX3" fmla="*/ 1017292 w 1017292"/>
              <a:gd name="connsiteY3" fmla="*/ 2389081 h 2389081"/>
              <a:gd name="connsiteX4" fmla="*/ 597271 w 1017292"/>
              <a:gd name="connsiteY4" fmla="*/ 2389081 h 2389081"/>
              <a:gd name="connsiteX5" fmla="*/ 0 w 1017292"/>
              <a:gd name="connsiteY5" fmla="*/ 1194541 h 238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92" h="2389081">
                <a:moveTo>
                  <a:pt x="597271" y="0"/>
                </a:moveTo>
                <a:lnTo>
                  <a:pt x="1017292" y="0"/>
                </a:lnTo>
                <a:lnTo>
                  <a:pt x="420021" y="1194541"/>
                </a:lnTo>
                <a:lnTo>
                  <a:pt x="1017292" y="2389081"/>
                </a:lnTo>
                <a:lnTo>
                  <a:pt x="597271" y="2389081"/>
                </a:lnTo>
                <a:lnTo>
                  <a:pt x="0" y="11945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a:extLst>
              <a:ext uri="{FF2B5EF4-FFF2-40B4-BE49-F238E27FC236}">
                <a16:creationId xmlns:a16="http://schemas.microsoft.com/office/drawing/2014/main" id="{A3290447-082F-467D-AAB7-1F5F90A6331A}"/>
              </a:ext>
            </a:extLst>
          </p:cNvPr>
          <p:cNvSpPr>
            <a:spLocks noGrp="1"/>
          </p:cNvSpPr>
          <p:nvPr>
            <p:ph idx="1"/>
          </p:nvPr>
        </p:nvSpPr>
        <p:spPr>
          <a:xfrm>
            <a:off x="890452" y="1253330"/>
            <a:ext cx="10996748" cy="5339493"/>
          </a:xfrm>
          <a:prstGeom prst="rect">
            <a:avLst/>
          </a:prstGeom>
        </p:spPr>
        <p:txBody>
          <a:bodyPr vert="horz" lIns="91440" tIns="45720" rIns="91440" bIns="45720" rtlCol="0">
            <a:normAutofit/>
          </a:bodyPr>
          <a:lstStyle>
            <a:lvl1pPr>
              <a:lnSpc>
                <a:spcPct val="150000"/>
              </a:lnSpc>
              <a:defRPr b="1">
                <a:latin typeface="华文楷体" panose="02010600040101010101" pitchFamily="2" charset="-122"/>
                <a:ea typeface="华文楷体" panose="02010600040101010101" pitchFamily="2" charset="-122"/>
              </a:defRPr>
            </a:lvl1pPr>
            <a:lvl2pPr>
              <a:lnSpc>
                <a:spcPct val="150000"/>
              </a:lnSpc>
              <a:defRPr sz="2400" b="1">
                <a:latin typeface="华文楷体" panose="02010600040101010101" pitchFamily="2" charset="-122"/>
                <a:ea typeface="华文楷体" panose="02010600040101010101" pitchFamily="2" charset="-122"/>
              </a:defRPr>
            </a:lvl2pPr>
            <a:lvl3pPr marL="1143000" indent="-228600">
              <a:lnSpc>
                <a:spcPct val="150000"/>
              </a:lnSpc>
              <a:buFont typeface="华文楷体" panose="02010600040101010101" pitchFamily="2" charset="-122"/>
              <a:buChar char="−"/>
              <a:defRPr sz="2400" b="1">
                <a:latin typeface="华文楷体" panose="02010600040101010101" pitchFamily="2" charset="-122"/>
                <a:ea typeface="华文楷体" panose="02010600040101010101" pitchFamily="2" charset="-122"/>
              </a:defRPr>
            </a:lvl3pPr>
            <a:lvl4pPr marL="1600200" indent="-228600">
              <a:lnSpc>
                <a:spcPct val="150000"/>
              </a:lnSpc>
              <a:buFont typeface="华文楷体" panose="02010600040101010101" pitchFamily="2" charset="-122"/>
              <a:buChar char="−"/>
              <a:defRPr sz="2400" b="1">
                <a:latin typeface="华文楷体" panose="02010600040101010101" pitchFamily="2" charset="-122"/>
                <a:ea typeface="华文楷体" panose="02010600040101010101" pitchFamily="2" charset="-122"/>
              </a:defRPr>
            </a:lvl4pPr>
            <a:lvl5pPr marL="2057400" indent="-228600">
              <a:lnSpc>
                <a:spcPct val="150000"/>
              </a:lnSpc>
              <a:buFont typeface="华文楷体" panose="02010600040101010101" pitchFamily="2" charset="-122"/>
              <a:buChar char="−"/>
              <a:defRPr sz="2400" b="1">
                <a:latin typeface="华文楷体" panose="02010600040101010101" pitchFamily="2" charset="-122"/>
                <a:ea typeface="华文楷体" panose="0201060004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333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226A7-7AF2-4C1C-BF82-E5EB24FF1CE4}"/>
              </a:ext>
            </a:extLst>
          </p:cNvPr>
          <p:cNvSpPr>
            <a:spLocks noGrp="1"/>
          </p:cNvSpPr>
          <p:nvPr>
            <p:ph type="title"/>
          </p:nvPr>
        </p:nvSpPr>
        <p:spPr>
          <a:xfrm>
            <a:off x="245346" y="152731"/>
            <a:ext cx="10515600" cy="1325563"/>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396210-B089-4C1D-B068-24CEAF94F489}"/>
              </a:ext>
            </a:extLst>
          </p:cNvPr>
          <p:cNvSpPr>
            <a:spLocks noGrp="1"/>
          </p:cNvSpPr>
          <p:nvPr>
            <p:ph idx="1"/>
          </p:nvPr>
        </p:nvSpPr>
        <p:spPr/>
        <p:txBody>
          <a:bodyPr/>
          <a:lstStyle>
            <a:lvl1pPr>
              <a:lnSpc>
                <a:spcPct val="150000"/>
              </a:lnSpc>
              <a:defRPr baseline="0">
                <a:latin typeface="Times New Roman" panose="02020603050405020304" pitchFamily="18" charset="0"/>
              </a:defRPr>
            </a:lvl1pPr>
            <a:lvl2pPr>
              <a:lnSpc>
                <a:spcPct val="150000"/>
              </a:lnSpc>
              <a:defRPr baseline="0">
                <a:latin typeface="Times New Roman" panose="02020603050405020304" pitchFamily="18" charset="0"/>
              </a:defRPr>
            </a:lvl2pPr>
            <a:lvl3pPr>
              <a:lnSpc>
                <a:spcPct val="150000"/>
              </a:lnSpc>
              <a:defRPr baseline="0">
                <a:latin typeface="Times New Roman" panose="02020603050405020304" pitchFamily="18" charset="0"/>
              </a:defRPr>
            </a:lvl3pPr>
            <a:lvl4pPr>
              <a:lnSpc>
                <a:spcPct val="150000"/>
              </a:lnSpc>
              <a:defRPr baseline="0">
                <a:latin typeface="Times New Roman" panose="02020603050405020304" pitchFamily="18" charset="0"/>
              </a:defRPr>
            </a:lvl4pPr>
            <a:lvl5pPr>
              <a:lnSpc>
                <a:spcPct val="150000"/>
              </a:lnSpc>
              <a:defRPr baseline="0">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62F7AAA-0FFF-47BD-817B-5C53CE413AA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0B06EA1C-636A-4772-A3D4-5341EEFE6945}"/>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D8E16D9-35D2-4BF2-9C6E-F4DA7D8FBD32}"/>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05206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34003-CB08-44F1-ACCE-2600BA21E0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6FF597-BE10-482F-AFA6-5434E9D3F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CE6C5F-C417-4C81-AE34-7C5C397EEA70}"/>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5" name="页脚占位符 4">
            <a:extLst>
              <a:ext uri="{FF2B5EF4-FFF2-40B4-BE49-F238E27FC236}">
                <a16:creationId xmlns:a16="http://schemas.microsoft.com/office/drawing/2014/main" id="{4980B20D-55EF-47E2-A68B-AD444E8A5519}"/>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28ED7AA-0EF5-42A6-A9FF-7DAD9F3AF510}"/>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6181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570D0-5582-4565-8935-20B952260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28A4E4-F364-45E5-AC86-FC9E635F90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9EBE8F-B429-4D08-B412-F9B295AD03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3A619A-48DB-4F5A-AF20-837DD1957F5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BFBC356A-D399-4D16-A007-63495226DD95}"/>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109AFDD-04EA-4C2C-902A-69E1AE14D86D}"/>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05955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5A78C-9BBE-4DF6-ADCB-A1D00D11B3D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A704DE-3827-41B8-B162-8D067385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97E1E6-AEB3-4855-B8D6-DDC0B9D21A3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414CF8-820F-43C8-9A41-4394EFC52D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B933EF-2481-447E-A3CF-A9C5ED1CDD6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EC6BCE-E2B9-4D1B-8E8B-D11E50AC2BF7}"/>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8" name="页脚占位符 7">
            <a:extLst>
              <a:ext uri="{FF2B5EF4-FFF2-40B4-BE49-F238E27FC236}">
                <a16:creationId xmlns:a16="http://schemas.microsoft.com/office/drawing/2014/main" id="{AE9EB9A2-BA60-4760-9EEC-21056D1FFE14}"/>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5A0D255F-9E2E-4408-9072-FCBF1A62C966}"/>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75298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AE646-A66D-447C-BD86-9E217E5372A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404B80-A1F3-41A4-910B-45FBCDB8FF99}"/>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4" name="页脚占位符 3">
            <a:extLst>
              <a:ext uri="{FF2B5EF4-FFF2-40B4-BE49-F238E27FC236}">
                <a16:creationId xmlns:a16="http://schemas.microsoft.com/office/drawing/2014/main" id="{3D15A0EB-D4D8-4B43-AB62-BD419545D5EE}"/>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059E0A2-3868-4BC1-9F69-9C3ABBE83623}"/>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419635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F7CF45-9290-46FC-9BB6-3F9BF9F0AA29}"/>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3" name="页脚占位符 2">
            <a:extLst>
              <a:ext uri="{FF2B5EF4-FFF2-40B4-BE49-F238E27FC236}">
                <a16:creationId xmlns:a16="http://schemas.microsoft.com/office/drawing/2014/main" id="{C60186B4-7221-4D91-BD24-D33F03CBF0C9}"/>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84E7BE2-9003-40E7-9852-319D681DBACD}"/>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308813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66FC6-A4E6-4C7B-89E9-20FF6DB576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B39B80-DD84-49E5-A393-2ED87064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9B15AF-8172-4F99-A80C-CD7D1335E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ADCA43-A566-4921-A617-9C8D47E93AFB}"/>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DD8C340A-3473-436A-9C30-F2477A772156}"/>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8315CBD-A6B7-4891-A04E-752ADABBD326}"/>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43700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C4909-9CA3-45AE-A989-E639415E586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DD620A-17F1-4238-B6DB-A1C20CC917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9B654D-CF98-4E8F-AC29-C7A555F34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DBA53E-3FC3-4BBE-BEB6-231E5AC35741}"/>
              </a:ext>
            </a:extLst>
          </p:cNvPr>
          <p:cNvSpPr>
            <a:spLocks noGrp="1"/>
          </p:cNvSpPr>
          <p:nvPr>
            <p:ph type="dt" sz="half" idx="10"/>
          </p:nvPr>
        </p:nvSpPr>
        <p:spPr>
          <a:xfrm>
            <a:off x="1232832" y="6356350"/>
            <a:ext cx="2743200" cy="365125"/>
          </a:xfrm>
          <a:prstGeom prst="rect">
            <a:avLst/>
          </a:prstGeom>
        </p:spPr>
        <p:txBody>
          <a:bodyPr/>
          <a:lstStyle/>
          <a:p>
            <a:fld id="{23FEB91F-13DE-4A62-AE89-E2E196253360}" type="datetimeFigureOut">
              <a:rPr lang="zh-CN" altLang="en-US" smtClean="0"/>
              <a:t>2020/5/14</a:t>
            </a:fld>
            <a:endParaRPr lang="zh-CN" altLang="en-US"/>
          </a:p>
        </p:txBody>
      </p:sp>
      <p:sp>
        <p:nvSpPr>
          <p:cNvPr id="6" name="页脚占位符 5">
            <a:extLst>
              <a:ext uri="{FF2B5EF4-FFF2-40B4-BE49-F238E27FC236}">
                <a16:creationId xmlns:a16="http://schemas.microsoft.com/office/drawing/2014/main" id="{A362D8D9-A0EB-4199-ABDA-946ABFA14A27}"/>
              </a:ext>
            </a:extLst>
          </p:cNvPr>
          <p:cNvSpPr>
            <a:spLocks noGrp="1"/>
          </p:cNvSpPr>
          <p:nvPr>
            <p:ph type="ftr" sz="quarter" idx="11"/>
          </p:nvPr>
        </p:nvSpPr>
        <p:spPr>
          <a:xfrm>
            <a:off x="4433232"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7FBFF09-1F73-4A04-909B-67E01F8D0824}"/>
              </a:ext>
            </a:extLst>
          </p:cNvPr>
          <p:cNvSpPr>
            <a:spLocks noGrp="1"/>
          </p:cNvSpPr>
          <p:nvPr>
            <p:ph type="sldNum" sz="quarter" idx="12"/>
          </p:nvPr>
        </p:nvSpPr>
        <p:spPr>
          <a:xfrm>
            <a:off x="9005232" y="6356350"/>
            <a:ext cx="2743200" cy="365125"/>
          </a:xfrm>
          <a:prstGeom prst="rect">
            <a:avLst/>
          </a:prstGeom>
        </p:spPr>
        <p:txBody>
          <a:bodyPr/>
          <a:lstStyle/>
          <a:p>
            <a:fld id="{6A3220C2-C0BB-479F-B8DF-3B20C6D33E10}" type="slidenum">
              <a:rPr lang="zh-CN" altLang="en-US" smtClean="0"/>
              <a:t>‹#›</a:t>
            </a:fld>
            <a:endParaRPr lang="zh-CN" altLang="en-US"/>
          </a:p>
        </p:txBody>
      </p:sp>
    </p:spTree>
    <p:extLst>
      <p:ext uri="{BB962C8B-B14F-4D97-AF65-F5344CB8AC3E}">
        <p14:creationId xmlns:p14="http://schemas.microsoft.com/office/powerpoint/2010/main" val="266805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CC170E-3227-494A-8D80-F16C2EC17747}"/>
              </a:ext>
            </a:extLst>
          </p:cNvPr>
          <p:cNvSpPr>
            <a:spLocks noGrp="1"/>
          </p:cNvSpPr>
          <p:nvPr>
            <p:ph type="title"/>
          </p:nvPr>
        </p:nvSpPr>
        <p:spPr>
          <a:xfrm>
            <a:off x="245346" y="152731"/>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4DBB0DC-3CB5-4800-AB5B-9988C335A157}"/>
              </a:ext>
            </a:extLst>
          </p:cNvPr>
          <p:cNvSpPr>
            <a:spLocks noGrp="1"/>
          </p:cNvSpPr>
          <p:nvPr>
            <p:ph type="body" idx="1"/>
          </p:nvPr>
        </p:nvSpPr>
        <p:spPr>
          <a:xfrm>
            <a:off x="245346" y="1478294"/>
            <a:ext cx="11661105" cy="47877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7" name="直接连接符 6">
            <a:extLst>
              <a:ext uri="{FF2B5EF4-FFF2-40B4-BE49-F238E27FC236}">
                <a16:creationId xmlns:a16="http://schemas.microsoft.com/office/drawing/2014/main" id="{101DD249-43D2-4AD9-AE5A-452D8F2C7875}"/>
              </a:ext>
            </a:extLst>
          </p:cNvPr>
          <p:cNvCxnSpPr>
            <a:cxnSpLocks/>
          </p:cNvCxnSpPr>
          <p:nvPr userDrawn="1"/>
        </p:nvCxnSpPr>
        <p:spPr>
          <a:xfrm>
            <a:off x="2499468" y="6495274"/>
            <a:ext cx="3339489" cy="0"/>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F7284FF-41CD-42FB-9119-306984356CDB}"/>
              </a:ext>
            </a:extLst>
          </p:cNvPr>
          <p:cNvGrpSpPr/>
          <p:nvPr userDrawn="1"/>
        </p:nvGrpSpPr>
        <p:grpSpPr>
          <a:xfrm>
            <a:off x="1887907" y="6176963"/>
            <a:ext cx="611561" cy="681037"/>
            <a:chOff x="1368698" y="1936681"/>
            <a:chExt cx="1289033" cy="1495215"/>
          </a:xfrm>
        </p:grpSpPr>
        <p:sp>
          <p:nvSpPr>
            <p:cNvPr id="10" name="六边形 9">
              <a:extLst>
                <a:ext uri="{FF2B5EF4-FFF2-40B4-BE49-F238E27FC236}">
                  <a16:creationId xmlns:a16="http://schemas.microsoft.com/office/drawing/2014/main" id="{ABC304A4-E6D4-415F-9B0B-B2CACBD0CF4A}"/>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0868384-98AB-4BDC-92E3-9AF4F947502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grpSp>
        <p:nvGrpSpPr>
          <p:cNvPr id="12" name="组合 11">
            <a:extLst>
              <a:ext uri="{FF2B5EF4-FFF2-40B4-BE49-F238E27FC236}">
                <a16:creationId xmlns:a16="http://schemas.microsoft.com/office/drawing/2014/main" id="{BBDEE774-7843-4A12-8095-96EC866E3F19}"/>
              </a:ext>
            </a:extLst>
          </p:cNvPr>
          <p:cNvGrpSpPr/>
          <p:nvPr userDrawn="1"/>
        </p:nvGrpSpPr>
        <p:grpSpPr>
          <a:xfrm>
            <a:off x="5838957" y="6176963"/>
            <a:ext cx="611561" cy="681037"/>
            <a:chOff x="1368698" y="1936681"/>
            <a:chExt cx="1289033" cy="1495215"/>
          </a:xfrm>
        </p:grpSpPr>
        <p:sp>
          <p:nvSpPr>
            <p:cNvPr id="13" name="六边形 12">
              <a:extLst>
                <a:ext uri="{FF2B5EF4-FFF2-40B4-BE49-F238E27FC236}">
                  <a16:creationId xmlns:a16="http://schemas.microsoft.com/office/drawing/2014/main" id="{5871D898-C8FE-4DCA-933A-E266D44C7FDD}"/>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A19B9F2-CC8F-49C7-961C-8BCCA02DC47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grpSp>
        <p:nvGrpSpPr>
          <p:cNvPr id="15" name="组合 14">
            <a:extLst>
              <a:ext uri="{FF2B5EF4-FFF2-40B4-BE49-F238E27FC236}">
                <a16:creationId xmlns:a16="http://schemas.microsoft.com/office/drawing/2014/main" id="{F90F3F1F-5336-4A3F-90E2-28B76B13CDE3}"/>
              </a:ext>
            </a:extLst>
          </p:cNvPr>
          <p:cNvGrpSpPr/>
          <p:nvPr userDrawn="1"/>
        </p:nvGrpSpPr>
        <p:grpSpPr>
          <a:xfrm>
            <a:off x="9799653" y="6176963"/>
            <a:ext cx="611561" cy="681037"/>
            <a:chOff x="1368698" y="1936681"/>
            <a:chExt cx="1289033" cy="1495215"/>
          </a:xfrm>
        </p:grpSpPr>
        <p:sp>
          <p:nvSpPr>
            <p:cNvPr id="16" name="六边形 15">
              <a:extLst>
                <a:ext uri="{FF2B5EF4-FFF2-40B4-BE49-F238E27FC236}">
                  <a16:creationId xmlns:a16="http://schemas.microsoft.com/office/drawing/2014/main" id="{8D6AEB67-72C4-4D63-BB24-87E69D715F1E}"/>
                </a:ext>
              </a:extLst>
            </p:cNvPr>
            <p:cNvSpPr/>
            <p:nvPr/>
          </p:nvSpPr>
          <p:spPr>
            <a:xfrm rot="16200000">
              <a:off x="1265607" y="2039772"/>
              <a:ext cx="1495215" cy="1289033"/>
            </a:xfrm>
            <a:prstGeom prst="hexagon">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54C2005-123C-485C-89E4-DC7DDA99E31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49920" y="2338619"/>
              <a:ext cx="701771" cy="661593"/>
            </a:xfrm>
            <a:prstGeom prst="rect">
              <a:avLst/>
            </a:prstGeom>
          </p:spPr>
        </p:pic>
      </p:grpSp>
      <p:cxnSp>
        <p:nvCxnSpPr>
          <p:cNvPr id="23" name="直接连接符 22">
            <a:extLst>
              <a:ext uri="{FF2B5EF4-FFF2-40B4-BE49-F238E27FC236}">
                <a16:creationId xmlns:a16="http://schemas.microsoft.com/office/drawing/2014/main" id="{03E71798-66E4-4329-B482-3D9AD4ED29D5}"/>
              </a:ext>
            </a:extLst>
          </p:cNvPr>
          <p:cNvCxnSpPr>
            <a:cxnSpLocks/>
          </p:cNvCxnSpPr>
          <p:nvPr userDrawn="1"/>
        </p:nvCxnSpPr>
        <p:spPr>
          <a:xfrm>
            <a:off x="6450518" y="6495274"/>
            <a:ext cx="3349135" cy="22207"/>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B843D70-602D-45C9-93AC-B0D8721C8A42}"/>
              </a:ext>
            </a:extLst>
          </p:cNvPr>
          <p:cNvCxnSpPr>
            <a:cxnSpLocks/>
          </p:cNvCxnSpPr>
          <p:nvPr userDrawn="1"/>
        </p:nvCxnSpPr>
        <p:spPr>
          <a:xfrm>
            <a:off x="5061" y="6495274"/>
            <a:ext cx="1882846" cy="14466"/>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111DD03-AE6E-4E4D-8DBA-88F15700C95A}"/>
              </a:ext>
            </a:extLst>
          </p:cNvPr>
          <p:cNvCxnSpPr>
            <a:cxnSpLocks/>
          </p:cNvCxnSpPr>
          <p:nvPr userDrawn="1"/>
        </p:nvCxnSpPr>
        <p:spPr>
          <a:xfrm>
            <a:off x="10411214" y="6495274"/>
            <a:ext cx="1780786" cy="6773"/>
          </a:xfrm>
          <a:prstGeom prst="line">
            <a:avLst/>
          </a:prstGeom>
          <a:ln w="19050">
            <a:solidFill>
              <a:srgbClr val="EFAFCC"/>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D6679D5B-48ED-4981-BC3D-586E46B4D7B0}"/>
              </a:ext>
            </a:extLst>
          </p:cNvPr>
          <p:cNvSpPr/>
          <p:nvPr userDrawn="1"/>
        </p:nvSpPr>
        <p:spPr>
          <a:xfrm>
            <a:off x="0" y="-15208"/>
            <a:ext cx="12192000" cy="363468"/>
          </a:xfrm>
          <a:prstGeom prst="rect">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五边形 11">
            <a:extLst>
              <a:ext uri="{FF2B5EF4-FFF2-40B4-BE49-F238E27FC236}">
                <a16:creationId xmlns:a16="http://schemas.microsoft.com/office/drawing/2014/main" id="{C5163876-EBE3-48E2-832C-AD96F0722EE1}"/>
              </a:ext>
            </a:extLst>
          </p:cNvPr>
          <p:cNvSpPr/>
          <p:nvPr/>
        </p:nvSpPr>
        <p:spPr>
          <a:xfrm rot="5400000">
            <a:off x="10745899" y="276523"/>
            <a:ext cx="1672589" cy="1219614"/>
          </a:xfrm>
          <a:prstGeom prst="homePlate">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DD5F7E21-9717-4C13-B349-99F6FCB90717}"/>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1042150" y="146530"/>
            <a:ext cx="1080086" cy="1080086"/>
          </a:xfrm>
          <a:prstGeom prst="rect">
            <a:avLst/>
          </a:prstGeom>
        </p:spPr>
      </p:pic>
    </p:spTree>
    <p:extLst>
      <p:ext uri="{BB962C8B-B14F-4D97-AF65-F5344CB8AC3E}">
        <p14:creationId xmlns:p14="http://schemas.microsoft.com/office/powerpoint/2010/main" val="350792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b="1" kern="1200">
          <a:solidFill>
            <a:schemeClr val="tx1"/>
          </a:solidFill>
          <a:latin typeface="华文仿宋" panose="02010600040101010101" pitchFamily="2" charset="-122"/>
          <a:ea typeface="华文仿宋" panose="0201060004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0" y="6591869"/>
            <a:ext cx="12192000" cy="266131"/>
          </a:xfrm>
          <a:prstGeom prst="rect">
            <a:avLst/>
          </a:prstGeom>
          <a:solidFill>
            <a:srgbClr val="C8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rot="5400000">
            <a:off x="10391470" y="226488"/>
            <a:ext cx="1672589" cy="1219614"/>
          </a:xfrm>
          <a:prstGeom prst="homePlate">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7097" y="1968807"/>
            <a:ext cx="10175965" cy="3679061"/>
          </a:xfrm>
          <a:prstGeom prst="rect">
            <a:avLst/>
          </a:prstGeom>
          <a:solidFill>
            <a:srgbClr val="F3C5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88456" y="2233327"/>
            <a:ext cx="6913245" cy="784830"/>
          </a:xfrm>
          <a:prstGeom prst="rect">
            <a:avLst/>
          </a:prstGeom>
          <a:noFill/>
        </p:spPr>
        <p:txBody>
          <a:bodyPr wrap="square" rtlCol="0">
            <a:spAutoFit/>
          </a:bodyPr>
          <a:lstStyle/>
          <a:p>
            <a:pPr algn="ctr"/>
            <a:r>
              <a:rPr lang="zh-CN" altLang="en-US" sz="4500" b="1" dirty="0">
                <a:latin typeface="微软雅黑" panose="020B0503020204020204" charset="-122"/>
                <a:ea typeface="微软雅黑" panose="020B0503020204020204" charset="-122"/>
              </a:rPr>
              <a:t>机器学习</a:t>
            </a:r>
            <a:endParaRPr lang="en-US" altLang="zh-CN" sz="4500" b="1" dirty="0">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5ABBE98B-9722-42DB-852C-BCFE97FCA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721" y="0"/>
            <a:ext cx="1080086" cy="1080086"/>
          </a:xfrm>
          <a:prstGeom prst="rect">
            <a:avLst/>
          </a:prstGeom>
        </p:spPr>
      </p:pic>
      <p:sp>
        <p:nvSpPr>
          <p:cNvPr id="14" name="文本框 13">
            <a:extLst>
              <a:ext uri="{FF2B5EF4-FFF2-40B4-BE49-F238E27FC236}">
                <a16:creationId xmlns:a16="http://schemas.microsoft.com/office/drawing/2014/main" id="{DB5CE9C9-6085-4501-9FB6-B2E6E3BEE18A}"/>
              </a:ext>
            </a:extLst>
          </p:cNvPr>
          <p:cNvSpPr txBox="1"/>
          <p:nvPr/>
        </p:nvSpPr>
        <p:spPr>
          <a:xfrm>
            <a:off x="3589044" y="3177328"/>
            <a:ext cx="5211683"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苏州大学计算机科学与技术学院</a:t>
            </a:r>
            <a:endParaRPr lang="en-US" altLang="zh-CN" sz="2800" b="1" dirty="0">
              <a:latin typeface="楷体" panose="02010609060101010101" pitchFamily="49" charset="-122"/>
              <a:ea typeface="楷体" panose="02010609060101010101" pitchFamily="49" charset="-122"/>
              <a:cs typeface="+mn-ea"/>
              <a:sym typeface="+mn-lt"/>
            </a:endParaRPr>
          </a:p>
        </p:txBody>
      </p:sp>
      <p:sp>
        <p:nvSpPr>
          <p:cNvPr id="16" name="文本框 15">
            <a:extLst>
              <a:ext uri="{FF2B5EF4-FFF2-40B4-BE49-F238E27FC236}">
                <a16:creationId xmlns:a16="http://schemas.microsoft.com/office/drawing/2014/main" id="{1DFAD935-73BC-4583-9093-1FF2218A0F58}"/>
              </a:ext>
            </a:extLst>
          </p:cNvPr>
          <p:cNvSpPr txBox="1"/>
          <p:nvPr/>
        </p:nvSpPr>
        <p:spPr>
          <a:xfrm>
            <a:off x="5187025" y="4155372"/>
            <a:ext cx="2339102"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主讲：周夏冰</a:t>
            </a:r>
            <a:endParaRPr lang="en-US" altLang="zh-CN" sz="2800" b="1" dirty="0">
              <a:latin typeface="楷体" panose="02010609060101010101" pitchFamily="49" charset="-122"/>
              <a:ea typeface="楷体" panose="02010609060101010101" pitchFamily="49" charset="-122"/>
              <a:cs typeface="+mn-ea"/>
              <a:sym typeface="+mn-lt"/>
            </a:endParaRPr>
          </a:p>
        </p:txBody>
      </p:sp>
      <p:sp>
        <p:nvSpPr>
          <p:cNvPr id="19" name="文本框 18">
            <a:extLst>
              <a:ext uri="{FF2B5EF4-FFF2-40B4-BE49-F238E27FC236}">
                <a16:creationId xmlns:a16="http://schemas.microsoft.com/office/drawing/2014/main" id="{F7EFBB11-A21F-4459-AA34-811C272ED094}"/>
              </a:ext>
            </a:extLst>
          </p:cNvPr>
          <p:cNvSpPr txBox="1"/>
          <p:nvPr/>
        </p:nvSpPr>
        <p:spPr>
          <a:xfrm>
            <a:off x="3589044" y="4687296"/>
            <a:ext cx="5508239"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邮箱：</a:t>
            </a:r>
            <a:r>
              <a:rPr lang="en-US" altLang="zh-CN" sz="2800" b="1" dirty="0">
                <a:latin typeface="楷体" panose="02010609060101010101" pitchFamily="49" charset="-122"/>
                <a:ea typeface="楷体" panose="02010609060101010101" pitchFamily="49" charset="-122"/>
                <a:cs typeface="+mn-ea"/>
                <a:sym typeface="+mn-lt"/>
              </a:rPr>
              <a:t>zhouxiabing@suda.edu.cn</a:t>
            </a:r>
          </a:p>
        </p:txBody>
      </p:sp>
      <p:sp>
        <p:nvSpPr>
          <p:cNvPr id="20" name="文本框 19">
            <a:extLst>
              <a:ext uri="{FF2B5EF4-FFF2-40B4-BE49-F238E27FC236}">
                <a16:creationId xmlns:a16="http://schemas.microsoft.com/office/drawing/2014/main" id="{653EB3F3-9275-417D-A8EE-1FDD33220B13}"/>
              </a:ext>
            </a:extLst>
          </p:cNvPr>
          <p:cNvSpPr txBox="1"/>
          <p:nvPr/>
        </p:nvSpPr>
        <p:spPr>
          <a:xfrm>
            <a:off x="4574465" y="3670702"/>
            <a:ext cx="3416320"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sym typeface="+mn-lt"/>
              </a:rPr>
              <a:t>自然语言处理实验室</a:t>
            </a:r>
            <a:endParaRPr lang="en-US" altLang="zh-CN" sz="2800" b="1" dirty="0">
              <a:latin typeface="楷体" panose="02010609060101010101" pitchFamily="49" charset="-122"/>
              <a:ea typeface="楷体" panose="02010609060101010101" pitchFamily="49" charset="-122"/>
              <a:cs typeface="+mn-ea"/>
              <a:sym typeface="+mn-lt"/>
            </a:endParaRPr>
          </a:p>
        </p:txBody>
      </p:sp>
    </p:spTree>
    <p:extLst>
      <p:ext uri="{BB962C8B-B14F-4D97-AF65-F5344CB8AC3E}">
        <p14:creationId xmlns:p14="http://schemas.microsoft.com/office/powerpoint/2010/main" val="361147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41" presetClass="entr" presetSubtype="0" fill="hold" grpId="1"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7"/>
                                        </p:tgtEl>
                                        <p:attrNameLst>
                                          <p:attrName>ppt_y</p:attrName>
                                        </p:attrNameLst>
                                      </p:cBhvr>
                                      <p:tavLst>
                                        <p:tav tm="0">
                                          <p:val>
                                            <p:strVal val="#ppt_y"/>
                                          </p:val>
                                        </p:tav>
                                        <p:tav tm="100000">
                                          <p:val>
                                            <p:strVal val="#ppt_y"/>
                                          </p:val>
                                        </p:tav>
                                      </p:tavLst>
                                    </p:anim>
                                    <p:anim calcmode="lin" valueType="num">
                                      <p:cBhvr>
                                        <p:cTn id="13"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p:bldP spid="17" grpId="1"/>
      <p:bldP spid="14"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9752" y="1304290"/>
            <a:ext cx="11066239" cy="4303922"/>
            <a:chOff x="472456" y="2189880"/>
            <a:chExt cx="11066239" cy="4303922"/>
          </a:xfrm>
        </p:grpSpPr>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t="26082" b="22281"/>
            <a:stretch/>
          </p:blipFill>
          <p:spPr>
            <a:xfrm>
              <a:off x="472456" y="2195940"/>
              <a:ext cx="11066239" cy="4285742"/>
            </a:xfrm>
            <a:prstGeom prst="rect">
              <a:avLst/>
            </a:prstGeom>
          </p:spPr>
        </p:pic>
        <p:sp>
          <p:nvSpPr>
            <p:cNvPr id="23" name="矩形 22"/>
            <p:cNvSpPr/>
            <p:nvPr/>
          </p:nvSpPr>
          <p:spPr>
            <a:xfrm>
              <a:off x="703563" y="2189880"/>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496398" y="2205591"/>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3580728-41D3-487F-A00F-C3329742CFF0}"/>
              </a:ext>
            </a:extLst>
          </p:cNvPr>
          <p:cNvSpPr txBox="1"/>
          <p:nvPr/>
        </p:nvSpPr>
        <p:spPr>
          <a:xfrm>
            <a:off x="7550785" y="1304290"/>
            <a:ext cx="2247265" cy="1568450"/>
          </a:xfrm>
          <a:prstGeom prst="rect">
            <a:avLst/>
          </a:prstGeom>
          <a:noFill/>
        </p:spPr>
        <p:txBody>
          <a:bodyPr wrap="square" rtlCol="0">
            <a:spAutoFit/>
          </a:bodyPr>
          <a:lstStyle/>
          <a:p>
            <a:pPr algn="ctr"/>
            <a:r>
              <a:rPr lang="en-US" altLang="zh-CN" sz="9600" b="1" dirty="0">
                <a:solidFill>
                  <a:schemeClr val="bg1"/>
                </a:solidFill>
                <a:latin typeface="微软雅黑" panose="020B0503020204020204" pitchFamily="34" charset="-122"/>
                <a:ea typeface="微软雅黑" panose="020B0503020204020204" pitchFamily="34" charset="-122"/>
              </a:rPr>
              <a:t>02</a:t>
            </a:r>
          </a:p>
        </p:txBody>
      </p:sp>
      <p:sp>
        <p:nvSpPr>
          <p:cNvPr id="11" name="文本框 10">
            <a:extLst>
              <a:ext uri="{FF2B5EF4-FFF2-40B4-BE49-F238E27FC236}">
                <a16:creationId xmlns:a16="http://schemas.microsoft.com/office/drawing/2014/main" id="{1B089795-8B9E-48C0-9E0A-A9F312FAF265}"/>
              </a:ext>
            </a:extLst>
          </p:cNvPr>
          <p:cNvSpPr txBox="1"/>
          <p:nvPr/>
        </p:nvSpPr>
        <p:spPr>
          <a:xfrm>
            <a:off x="7550784" y="3157198"/>
            <a:ext cx="2247265" cy="1569660"/>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特征选择</a:t>
            </a: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决策树的生成算法</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7F274-FD9E-456E-BDBF-738672622C3C}"/>
              </a:ext>
            </a:extLst>
          </p:cNvPr>
          <p:cNvSpPr>
            <a:spLocks noGrp="1"/>
          </p:cNvSpPr>
          <p:nvPr>
            <p:ph type="title"/>
          </p:nvPr>
        </p:nvSpPr>
        <p:spPr/>
        <p:txBody>
          <a:bodyPr/>
          <a:lstStyle/>
          <a:p>
            <a:r>
              <a:rPr lang="zh-CN" altLang="en-US" dirty="0"/>
              <a:t>特征选择</a:t>
            </a:r>
          </a:p>
        </p:txBody>
      </p:sp>
      <p:sp>
        <p:nvSpPr>
          <p:cNvPr id="3" name="内容占位符 2">
            <a:extLst>
              <a:ext uri="{FF2B5EF4-FFF2-40B4-BE49-F238E27FC236}">
                <a16:creationId xmlns:a16="http://schemas.microsoft.com/office/drawing/2014/main" id="{AC58BE15-C5D0-42B9-B088-C68160264522}"/>
              </a:ext>
            </a:extLst>
          </p:cNvPr>
          <p:cNvSpPr>
            <a:spLocks noGrp="1"/>
          </p:cNvSpPr>
          <p:nvPr>
            <p:ph idx="1"/>
          </p:nvPr>
        </p:nvSpPr>
        <p:spPr/>
        <p:txBody>
          <a:bodyPr/>
          <a:lstStyle/>
          <a:p>
            <a:r>
              <a:rPr lang="zh-CN" altLang="en-US" dirty="0"/>
              <a:t>特征选择在于选取对训练数据</a:t>
            </a:r>
            <a:r>
              <a:rPr lang="zh-CN" altLang="en-US" dirty="0">
                <a:solidFill>
                  <a:srgbClr val="FF0000"/>
                </a:solidFill>
              </a:rPr>
              <a:t>具有分类能力</a:t>
            </a:r>
            <a:r>
              <a:rPr lang="zh-CN" altLang="en-US" dirty="0"/>
              <a:t>的特征</a:t>
            </a:r>
            <a:endParaRPr lang="en-US" altLang="zh-CN" dirty="0"/>
          </a:p>
          <a:p>
            <a:r>
              <a:rPr lang="zh-CN" altLang="en-US" dirty="0">
                <a:solidFill>
                  <a:srgbClr val="0085B4"/>
                </a:solidFill>
              </a:rPr>
              <a:t>例：</a:t>
            </a:r>
          </a:p>
        </p:txBody>
      </p:sp>
      <p:pic>
        <p:nvPicPr>
          <p:cNvPr id="4" name="图片 3">
            <a:extLst>
              <a:ext uri="{FF2B5EF4-FFF2-40B4-BE49-F238E27FC236}">
                <a16:creationId xmlns:a16="http://schemas.microsoft.com/office/drawing/2014/main" id="{9084513A-8F04-4A46-ADF8-CD4164FC59C3}"/>
              </a:ext>
            </a:extLst>
          </p:cNvPr>
          <p:cNvPicPr>
            <a:picLocks noChangeAspect="1"/>
          </p:cNvPicPr>
          <p:nvPr/>
        </p:nvPicPr>
        <p:blipFill>
          <a:blip r:embed="rId3"/>
          <a:stretch>
            <a:fillRect/>
          </a:stretch>
        </p:blipFill>
        <p:spPr>
          <a:xfrm>
            <a:off x="2257839" y="2124950"/>
            <a:ext cx="5561013" cy="4659368"/>
          </a:xfrm>
          <a:prstGeom prst="rect">
            <a:avLst/>
          </a:prstGeom>
        </p:spPr>
      </p:pic>
      <p:pic>
        <p:nvPicPr>
          <p:cNvPr id="5" name="图片 4">
            <a:extLst>
              <a:ext uri="{FF2B5EF4-FFF2-40B4-BE49-F238E27FC236}">
                <a16:creationId xmlns:a16="http://schemas.microsoft.com/office/drawing/2014/main" id="{11AE61B8-2874-452E-9C7A-082BE0F1FC6C}"/>
              </a:ext>
            </a:extLst>
          </p:cNvPr>
          <p:cNvPicPr>
            <a:picLocks noChangeAspect="1"/>
          </p:cNvPicPr>
          <p:nvPr/>
        </p:nvPicPr>
        <p:blipFill>
          <a:blip r:embed="rId4"/>
          <a:stretch>
            <a:fillRect/>
          </a:stretch>
        </p:blipFill>
        <p:spPr>
          <a:xfrm>
            <a:off x="8141480" y="3038468"/>
            <a:ext cx="3745720" cy="1831883"/>
          </a:xfrm>
          <a:prstGeom prst="rect">
            <a:avLst/>
          </a:prstGeom>
        </p:spPr>
      </p:pic>
    </p:spTree>
    <p:extLst>
      <p:ext uri="{BB962C8B-B14F-4D97-AF65-F5344CB8AC3E}">
        <p14:creationId xmlns:p14="http://schemas.microsoft.com/office/powerpoint/2010/main" val="365931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4B27B-F721-44CC-94B0-F09A4F62C402}"/>
              </a:ext>
            </a:extLst>
          </p:cNvPr>
          <p:cNvSpPr>
            <a:spLocks noGrp="1"/>
          </p:cNvSpPr>
          <p:nvPr>
            <p:ph type="title"/>
          </p:nvPr>
        </p:nvSpPr>
        <p:spPr/>
        <p:txBody>
          <a:bodyPr/>
          <a:lstStyle/>
          <a:p>
            <a:r>
              <a:rPr lang="zh-CN" altLang="en-US" dirty="0"/>
              <a:t>决策树算法</a:t>
            </a:r>
          </a:p>
        </p:txBody>
      </p:sp>
      <p:sp>
        <p:nvSpPr>
          <p:cNvPr id="3" name="内容占位符 2">
            <a:extLst>
              <a:ext uri="{FF2B5EF4-FFF2-40B4-BE49-F238E27FC236}">
                <a16:creationId xmlns:a16="http://schemas.microsoft.com/office/drawing/2014/main" id="{FDB46093-68C0-41CC-8195-826B79AC802D}"/>
              </a:ext>
            </a:extLst>
          </p:cNvPr>
          <p:cNvSpPr>
            <a:spLocks noGrp="1"/>
          </p:cNvSpPr>
          <p:nvPr>
            <p:ph idx="1"/>
          </p:nvPr>
        </p:nvSpPr>
        <p:spPr/>
        <p:txBody>
          <a:bodyPr/>
          <a:lstStyle/>
          <a:p>
            <a:r>
              <a:rPr lang="zh-CN" altLang="en-US" dirty="0"/>
              <a:t>通常采用</a:t>
            </a:r>
            <a:r>
              <a:rPr lang="zh-CN" altLang="en-US" dirty="0">
                <a:solidFill>
                  <a:srgbClr val="FF0000"/>
                </a:solidFill>
              </a:rPr>
              <a:t>启发式方法（贪心搜索），</a:t>
            </a:r>
            <a:r>
              <a:rPr lang="zh-CN" altLang="en-US" dirty="0"/>
              <a:t>即局部最优</a:t>
            </a:r>
            <a:endParaRPr lang="en-US" altLang="zh-CN" dirty="0"/>
          </a:p>
          <a:p>
            <a:pPr lvl="1"/>
            <a:r>
              <a:rPr lang="zh-CN" altLang="en-US" dirty="0"/>
              <a:t>每次选择特征，都选当下条件最优的特征</a:t>
            </a:r>
          </a:p>
          <a:p>
            <a:endParaRPr lang="en-US" altLang="zh-CN" dirty="0"/>
          </a:p>
          <a:p>
            <a:r>
              <a:rPr lang="zh-CN" altLang="en-US" dirty="0"/>
              <a:t>能够度量节点“纯度”的指标</a:t>
            </a:r>
            <a:endParaRPr lang="en-US" altLang="zh-CN" dirty="0"/>
          </a:p>
          <a:p>
            <a:pPr lvl="1"/>
            <a:r>
              <a:rPr lang="zh-CN" altLang="en-US" dirty="0"/>
              <a:t>所包含的样本尽可能的属于同一类别</a:t>
            </a:r>
            <a:endParaRPr lang="en-US" altLang="zh-CN" dirty="0"/>
          </a:p>
          <a:p>
            <a:endParaRPr lang="zh-CN" altLang="en-US" dirty="0"/>
          </a:p>
        </p:txBody>
      </p:sp>
    </p:spTree>
    <p:extLst>
      <p:ext uri="{BB962C8B-B14F-4D97-AF65-F5344CB8AC3E}">
        <p14:creationId xmlns:p14="http://schemas.microsoft.com/office/powerpoint/2010/main" val="375300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D6240-D6DA-4359-9606-D27CCB725DE8}"/>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14A1B7-36C7-44A5-9931-FD8D70B760B3}"/>
                  </a:ext>
                </a:extLst>
              </p:cNvPr>
              <p:cNvSpPr>
                <a:spLocks noGrp="1"/>
              </p:cNvSpPr>
              <p:nvPr>
                <p:ph idx="1"/>
              </p:nvPr>
            </p:nvSpPr>
            <p:spPr/>
            <p:txBody>
              <a:bodyPr>
                <a:normAutofit lnSpcReduction="10000"/>
              </a:bodyPr>
              <a:lstStyle/>
              <a:p>
                <a:r>
                  <a:rPr lang="zh-CN" altLang="en-US" dirty="0">
                    <a:solidFill>
                      <a:srgbClr val="0085B4"/>
                    </a:solidFill>
                  </a:rPr>
                  <a:t>熵：</a:t>
                </a:r>
                <a:endParaRPr lang="en-US" altLang="zh-CN" dirty="0">
                  <a:solidFill>
                    <a:srgbClr val="0085B4"/>
                  </a:solidFill>
                </a:endParaRPr>
              </a:p>
              <a:p>
                <a:pPr lvl="1"/>
                <a:r>
                  <a:rPr lang="zh-CN" altLang="en-US" dirty="0"/>
                  <a:t>在信息论中，是接收的每条消息中包含的信息的平均量</a:t>
                </a:r>
                <a:endParaRPr lang="en-US" altLang="zh-CN" dirty="0"/>
              </a:p>
              <a:p>
                <a:pPr lvl="1"/>
                <a:r>
                  <a:rPr lang="zh-CN" altLang="en-US" dirty="0"/>
                  <a:t>表示</a:t>
                </a:r>
                <a:r>
                  <a:rPr lang="zh-CN" altLang="en-US" dirty="0">
                    <a:solidFill>
                      <a:srgbClr val="FF0000"/>
                    </a:solidFill>
                  </a:rPr>
                  <a:t>随机变量不确定性</a:t>
                </a:r>
                <a:r>
                  <a:rPr lang="zh-CN" altLang="en-US" dirty="0"/>
                  <a:t>的度量。熵越大，随机变量的不确定性就越大</a:t>
                </a:r>
                <a:endParaRPr lang="en-US" altLang="zh-CN" dirty="0"/>
              </a:p>
              <a:p>
                <a:endParaRPr lang="en-US" altLang="zh-CN" dirty="0"/>
              </a:p>
              <a:p>
                <a:r>
                  <a:rPr lang="zh-CN" altLang="en-US" dirty="0"/>
                  <a:t>设</a:t>
                </a:r>
                <a:r>
                  <a:rPr lang="en-US" altLang="zh-CN" dirty="0"/>
                  <a:t>X</a:t>
                </a:r>
                <a:r>
                  <a:rPr lang="zh-CN" altLang="en-US" dirty="0"/>
                  <a:t>是一个取有限个值的离散随机变量，其概率分布为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oMath>
                  </m:oMathPara>
                </a14:m>
                <a:endParaRPr lang="en-US" altLang="zh-CN" dirty="0"/>
              </a:p>
              <a:p>
                <a:pPr marL="0" indent="0">
                  <a:buNone/>
                </a:pPr>
                <a:r>
                  <a:rPr lang="en-US" altLang="zh-CN" dirty="0"/>
                  <a:t>    </a:t>
                </a:r>
                <a:r>
                  <a:rPr lang="zh-CN" altLang="en-US" dirty="0"/>
                  <a:t>则随机变量</a:t>
                </a:r>
                <a:r>
                  <a:rPr lang="en-US" altLang="zh-CN" dirty="0"/>
                  <a:t>X</a:t>
                </a:r>
                <a:r>
                  <a:rPr lang="zh-CN" altLang="en-US" dirty="0"/>
                  <a:t>得熵定义为</a:t>
                </a:r>
                <a14:m>
                  <m:oMath xmlns:m="http://schemas.openxmlformats.org/officeDocument/2006/math">
                    <m:r>
                      <a:rPr lang="en-US" altLang="zh-CN" b="1" i="1" smtClean="0">
                        <a:latin typeface="Cambria Math" panose="02040503050406030204" pitchFamily="18" charset="0"/>
                      </a:rPr>
                      <m:t>𝑯</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𝒍𝒐𝒈</m:t>
                        </m:r>
                        <m:sSub>
                          <m:sSubPr>
                            <m:ctrlPr>
                              <a:rPr lang="en-US" altLang="zh-CN" i="1">
                                <a:latin typeface="Cambria Math" panose="02040503050406030204" pitchFamily="18" charset="0"/>
                              </a:rPr>
                            </m:ctrlPr>
                          </m:sSubPr>
                          <m:e>
                            <m:r>
                              <a:rPr lang="en-US" altLang="zh-CN" i="1">
                                <a:latin typeface="Cambria Math" panose="02040503050406030204" pitchFamily="18" charset="0"/>
                              </a:rPr>
                              <m:t>𝒑</m:t>
                            </m:r>
                          </m:e>
                          <m:sub>
                            <m:r>
                              <a:rPr lang="en-US" altLang="zh-CN" i="1">
                                <a:latin typeface="Cambria Math" panose="02040503050406030204" pitchFamily="18" charset="0"/>
                              </a:rPr>
                              <m:t>𝒊</m:t>
                            </m:r>
                          </m:sub>
                        </m:sSub>
                      </m:e>
                    </m:nary>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214A1B7-36C7-44A5-9931-FD8D70B760B3}"/>
                  </a:ext>
                </a:extLst>
              </p:cNvPr>
              <p:cNvSpPr>
                <a:spLocks noGrp="1" noRot="1" noChangeAspect="1" noMove="1" noResize="1" noEditPoints="1" noAdjustHandles="1" noChangeArrowheads="1" noChangeShapeType="1" noTextEdit="1"/>
              </p:cNvSpPr>
              <p:nvPr>
                <p:ph idx="1"/>
              </p:nvPr>
            </p:nvSpPr>
            <p:spPr>
              <a:blipFill>
                <a:blip r:embed="rId2"/>
                <a:stretch>
                  <a:fillRect l="-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24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D6240-D6DA-4359-9606-D27CCB725DE8}"/>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14A1B7-36C7-44A5-9931-FD8D70B760B3}"/>
                  </a:ext>
                </a:extLst>
              </p:cNvPr>
              <p:cNvSpPr>
                <a:spLocks noGrp="1"/>
              </p:cNvSpPr>
              <p:nvPr>
                <p:ph idx="1"/>
              </p:nvPr>
            </p:nvSpPr>
            <p:spPr/>
            <p:txBody>
              <a:bodyPr>
                <a:normAutofit fontScale="92500" lnSpcReduction="10000"/>
              </a:bodyPr>
              <a:lstStyle/>
              <a:p>
                <a:r>
                  <a:rPr lang="zh-CN" altLang="en-US" dirty="0">
                    <a:solidFill>
                      <a:srgbClr val="0085B4"/>
                    </a:solidFill>
                  </a:rPr>
                  <a:t>熵</a:t>
                </a:r>
                <a:r>
                  <a:rPr lang="zh-CN" altLang="en-US" dirty="0"/>
                  <a:t>： </a:t>
                </a:r>
                <a14:m>
                  <m:oMath xmlns:m="http://schemas.openxmlformats.org/officeDocument/2006/math">
                    <m:r>
                      <a:rPr lang="en-US" altLang="zh-CN" b="1" i="1" smtClean="0">
                        <a:latin typeface="Cambria Math" panose="02040503050406030204" pitchFamily="18" charset="0"/>
                      </a:rPr>
                      <m:t>𝑯</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𝒍𝒐𝒈</m:t>
                        </m:r>
                        <m:sSub>
                          <m:sSubPr>
                            <m:ctrlPr>
                              <a:rPr lang="en-US" altLang="zh-CN" i="1">
                                <a:latin typeface="Cambria Math" panose="02040503050406030204" pitchFamily="18" charset="0"/>
                              </a:rPr>
                            </m:ctrlPr>
                          </m:sSubPr>
                          <m:e>
                            <m:r>
                              <a:rPr lang="en-US" altLang="zh-CN" i="1">
                                <a:latin typeface="Cambria Math" panose="02040503050406030204" pitchFamily="18" charset="0"/>
                              </a:rPr>
                              <m:t>𝒑</m:t>
                            </m:r>
                          </m:e>
                          <m:sub>
                            <m:r>
                              <a:rPr lang="en-US" altLang="zh-CN" i="1">
                                <a:latin typeface="Cambria Math" panose="02040503050406030204" pitchFamily="18" charset="0"/>
                              </a:rPr>
                              <m:t>𝒊</m:t>
                            </m:r>
                          </m:sub>
                        </m:sSub>
                      </m:e>
                    </m:nary>
                  </m:oMath>
                </a14:m>
                <a:endParaRPr lang="en-US" altLang="zh-CN" dirty="0"/>
              </a:p>
              <a:p>
                <a:r>
                  <a:rPr lang="zh-CN" altLang="en-US" dirty="0"/>
                  <a:t>当随机变量只有</a:t>
                </a:r>
                <a:r>
                  <a:rPr lang="zh-CN" altLang="en-US" dirty="0">
                    <a:solidFill>
                      <a:srgbClr val="FF0000"/>
                    </a:solidFill>
                  </a:rPr>
                  <a:t>两个值</a:t>
                </a:r>
                <a:r>
                  <a:rPr lang="zh-CN" altLang="en-US" dirty="0"/>
                  <a:t>，例如</a:t>
                </a:r>
                <a:r>
                  <a:rPr lang="en-US" altLang="zh-CN" dirty="0"/>
                  <a:t>1</a:t>
                </a:r>
                <a:r>
                  <a:rPr lang="zh-CN" altLang="en-US" dirty="0"/>
                  <a:t>，</a:t>
                </a:r>
                <a:r>
                  <a:rPr lang="en-US" altLang="zh-CN" dirty="0"/>
                  <a:t>0</a:t>
                </a:r>
                <a:r>
                  <a:rPr lang="zh-CN" altLang="en-US" dirty="0"/>
                  <a:t>时，即</a:t>
                </a:r>
                <a:r>
                  <a:rPr lang="en-US" altLang="zh-CN" dirty="0"/>
                  <a:t>X</a:t>
                </a:r>
                <a:r>
                  <a:rPr lang="zh-CN" altLang="en-US" dirty="0"/>
                  <a:t>得分布为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 </m:t>
                      </m:r>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 </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oMath>
                  </m:oMathPara>
                </a14:m>
                <a:endParaRPr lang="en-US" altLang="zh-CN" dirty="0"/>
              </a:p>
              <a:p>
                <a:pPr marL="0" indent="0">
                  <a:buNone/>
                </a:pPr>
                <a:r>
                  <a:rPr lang="en-US" altLang="zh-CN" dirty="0"/>
                  <a:t>    </a:t>
                </a:r>
                <a:r>
                  <a:rPr lang="zh-CN" altLang="en-US" dirty="0"/>
                  <a:t>则熵</a:t>
                </a:r>
                <a14:m>
                  <m:oMath xmlns:m="http://schemas.openxmlformats.org/officeDocument/2006/math">
                    <m:r>
                      <a:rPr lang="en-US" altLang="zh-CN" i="1" smtClean="0">
                        <a:solidFill>
                          <a:srgbClr val="C00000"/>
                        </a:solidFill>
                        <a:latin typeface="Cambria Math" panose="02040503050406030204" pitchFamily="18" charset="0"/>
                      </a:rPr>
                      <m:t>𝑯</m:t>
                    </m:r>
                    <m:d>
                      <m:dPr>
                        <m:ctrlPr>
                          <a:rPr lang="en-US" altLang="zh-CN" i="1">
                            <a:solidFill>
                              <a:srgbClr val="C00000"/>
                            </a:solidFill>
                            <a:latin typeface="Cambria Math" panose="02040503050406030204" pitchFamily="18" charset="0"/>
                          </a:rPr>
                        </m:ctrlPr>
                      </m:dPr>
                      <m:e>
                        <m:r>
                          <a:rPr lang="en-US" altLang="zh-CN" b="1" i="1" smtClean="0">
                            <a:solidFill>
                              <a:srgbClr val="C00000"/>
                            </a:solidFill>
                            <a:latin typeface="Cambria Math" panose="02040503050406030204" pitchFamily="18" charset="0"/>
                          </a:rPr>
                          <m:t>𝒑</m:t>
                        </m:r>
                      </m:e>
                    </m:d>
                    <m:r>
                      <a:rPr lang="en-US" altLang="zh-CN" b="1" i="1" smtClean="0">
                        <a:solidFill>
                          <a:srgbClr val="C00000"/>
                        </a:solidFill>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𝒍𝒐𝒈</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𝒍𝒐𝒈</m:t>
                        </m:r>
                      </m:e>
                      <m:sub>
                        <m:r>
                          <a:rPr lang="en-US" altLang="zh-CN" i="1">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r>
                      <a:rPr lang="en-US" altLang="zh-CN" b="1" i="1" smtClean="0">
                        <a:latin typeface="Cambria Math" panose="02040503050406030204" pitchFamily="18" charset="0"/>
                      </a:rPr>
                      <m:t>)</m:t>
                    </m:r>
                  </m:oMath>
                </a14:m>
                <a:endParaRPr lang="en-US" altLang="zh-CN" dirty="0"/>
              </a:p>
              <a:p>
                <a:r>
                  <a:rPr lang="zh-CN" altLang="en-US" dirty="0"/>
                  <a:t>所有成员都属于一类，熵为</a:t>
                </a:r>
                <a:r>
                  <a:rPr lang="en-US" altLang="zh-CN" dirty="0"/>
                  <a:t>0</a:t>
                </a:r>
              </a:p>
              <a:p>
                <a:r>
                  <a:rPr lang="zh-CN" altLang="en-US" dirty="0"/>
                  <a:t>所有类别成员数目相等，熵为</a:t>
                </a:r>
                <a:r>
                  <a:rPr lang="en-US" altLang="zh-CN" dirty="0"/>
                  <a:t>1</a:t>
                </a:r>
              </a:p>
              <a:p>
                <a:r>
                  <a:rPr lang="zh-CN" altLang="en-US" dirty="0">
                    <a:solidFill>
                      <a:srgbClr val="0085B4"/>
                    </a:solidFill>
                  </a:rPr>
                  <a:t>随机变量不确定性</a:t>
                </a:r>
                <a:endParaRPr lang="en-US" altLang="zh-CN" dirty="0">
                  <a:solidFill>
                    <a:srgbClr val="0085B4"/>
                  </a:solidFill>
                </a:endParaRPr>
              </a:p>
            </p:txBody>
          </p:sp>
        </mc:Choice>
        <mc:Fallback xmlns="">
          <p:sp>
            <p:nvSpPr>
              <p:cNvPr id="3" name="内容占位符 2">
                <a:extLst>
                  <a:ext uri="{FF2B5EF4-FFF2-40B4-BE49-F238E27FC236}">
                    <a16:creationId xmlns:a16="http://schemas.microsoft.com/office/drawing/2014/main" id="{5214A1B7-36C7-44A5-9931-FD8D70B760B3}"/>
                  </a:ext>
                </a:extLst>
              </p:cNvPr>
              <p:cNvSpPr>
                <a:spLocks noGrp="1" noRot="1" noChangeAspect="1" noMove="1" noResize="1" noEditPoints="1" noAdjustHandles="1" noChangeArrowheads="1" noChangeShapeType="1" noTextEdit="1"/>
              </p:cNvSpPr>
              <p:nvPr>
                <p:ph idx="1"/>
              </p:nvPr>
            </p:nvSpPr>
            <p:spPr>
              <a:blipFill>
                <a:blip r:embed="rId2"/>
                <a:stretch>
                  <a:fillRect l="-78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6B2572C-4909-4E16-91F8-A18CB8E8C6AE}"/>
              </a:ext>
            </a:extLst>
          </p:cNvPr>
          <p:cNvPicPr>
            <a:picLocks noChangeAspect="1"/>
          </p:cNvPicPr>
          <p:nvPr/>
        </p:nvPicPr>
        <p:blipFill>
          <a:blip r:embed="rId3"/>
          <a:stretch>
            <a:fillRect/>
          </a:stretch>
        </p:blipFill>
        <p:spPr>
          <a:xfrm>
            <a:off x="8260488" y="4041378"/>
            <a:ext cx="3617794" cy="2673747"/>
          </a:xfrm>
          <a:prstGeom prst="rect">
            <a:avLst/>
          </a:prstGeom>
        </p:spPr>
      </p:pic>
    </p:spTree>
    <p:extLst>
      <p:ext uri="{BB962C8B-B14F-4D97-AF65-F5344CB8AC3E}">
        <p14:creationId xmlns:p14="http://schemas.microsoft.com/office/powerpoint/2010/main" val="197111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solidFill>
                      <a:srgbClr val="FF0000"/>
                    </a:solidFill>
                  </a:rPr>
                  <a:t>条件熵</a:t>
                </a:r>
                <a:endParaRPr lang="en-US" altLang="zh-CN" dirty="0">
                  <a:solidFill>
                    <a:srgbClr val="FF0000"/>
                  </a:solidFill>
                </a:endParaRPr>
              </a:p>
              <a:p>
                <a:pPr lvl="1"/>
                <a:r>
                  <a:rPr lang="en-US" altLang="zh-CN" i="1" dirty="0"/>
                  <a:t>H(Y|X)</a:t>
                </a:r>
                <a:r>
                  <a:rPr lang="zh-CN" altLang="en-US" dirty="0"/>
                  <a:t>表示在已知随机变量</a:t>
                </a:r>
                <a:r>
                  <a:rPr lang="en-US" altLang="zh-CN" dirty="0"/>
                  <a:t>X</a:t>
                </a:r>
                <a:r>
                  <a:rPr lang="zh-CN" altLang="en-US" dirty="0"/>
                  <a:t>的条件下随机变量</a:t>
                </a:r>
                <a:r>
                  <a:rPr lang="en-US" altLang="zh-CN" dirty="0"/>
                  <a:t>Y</a:t>
                </a:r>
                <a:r>
                  <a:rPr lang="zh-CN" altLang="en-US" dirty="0"/>
                  <a:t>的不确定性</a:t>
                </a:r>
                <a:endParaRPr lang="en-US" altLang="zh-CN" dirty="0"/>
              </a:p>
              <a:p>
                <a:pPr lvl="1"/>
                <a14:m>
                  <m:oMath xmlns:m="http://schemas.openxmlformats.org/officeDocument/2006/math">
                    <m:r>
                      <a:rPr lang="en-US" altLang="zh-CN" b="1" i="1" dirty="0">
                        <a:latin typeface="Cambria Math" panose="02040503050406030204" pitchFamily="18" charset="0"/>
                      </a:rPr>
                      <m:t>𝑯</m:t>
                    </m:r>
                    <m:d>
                      <m:dPr>
                        <m:ctrlPr>
                          <a:rPr lang="en-US" altLang="zh-CN" i="1" dirty="0" smtClean="0">
                            <a:latin typeface="Cambria Math" panose="02040503050406030204" pitchFamily="18" charset="0"/>
                          </a:rPr>
                        </m:ctrlPr>
                      </m:dPr>
                      <m:e>
                        <m:r>
                          <a:rPr lang="en-US" altLang="zh-CN" b="1" i="1" dirty="0" smtClean="0">
                            <a:latin typeface="Cambria Math" panose="02040503050406030204" pitchFamily="18" charset="0"/>
                          </a:rPr>
                          <m:t>𝒀</m:t>
                        </m:r>
                      </m:e>
                      <m:e>
                        <m:r>
                          <a:rPr lang="en-US" altLang="zh-CN" b="1" i="1" dirty="0" smtClean="0">
                            <a:latin typeface="Cambria Math" panose="02040503050406030204" pitchFamily="18" charset="0"/>
                          </a:rPr>
                          <m:t>𝑿</m:t>
                        </m:r>
                      </m:e>
                    </m:d>
                    <m:r>
                      <a:rPr lang="en-US" altLang="zh-CN" b="1" i="1" dirty="0" smtClean="0">
                        <a:latin typeface="Cambria Math" panose="02040503050406030204" pitchFamily="18" charset="0"/>
                      </a:rPr>
                      <m:t>=</m:t>
                    </m:r>
                    <m:nary>
                      <m:naryPr>
                        <m:chr m:val="∑"/>
                        <m:ctrlPr>
                          <a:rPr lang="en-US" altLang="zh-CN" b="1" i="1" dirty="0" smtClean="0">
                            <a:latin typeface="Cambria Math" panose="02040503050406030204" pitchFamily="18" charset="0"/>
                          </a:rPr>
                        </m:ctrlPr>
                      </m:naryPr>
                      <m:sub>
                        <m:r>
                          <m:rPr>
                            <m:brk m:alnAt="23"/>
                          </m:rP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𝒏</m:t>
                        </m:r>
                      </m:sup>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𝒑</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𝒀</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e>
                    </m:nary>
                    <m:r>
                      <a:rPr lang="en-US" altLang="zh-CN" b="1" i="1" dirty="0" smtClean="0">
                        <a:latin typeface="Cambria Math" panose="02040503050406030204" pitchFamily="18" charset="0"/>
                      </a:rPr>
                      <m:t>,   </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𝒑</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oMath>
                </a14:m>
                <a:endParaRPr lang="en-US" altLang="zh-CN" dirty="0"/>
              </a:p>
              <a:p>
                <a:pPr lvl="1"/>
                <a:endParaRPr lang="en-US" altLang="zh-CN" dirty="0"/>
              </a:p>
              <a:p>
                <a:r>
                  <a:rPr lang="zh-CN" altLang="en-US" dirty="0">
                    <a:solidFill>
                      <a:srgbClr val="FF0000"/>
                    </a:solidFill>
                  </a:rPr>
                  <a:t>信息增益</a:t>
                </a:r>
                <a:r>
                  <a:rPr lang="en-US" altLang="zh-CN" dirty="0"/>
                  <a:t>(information gain)</a:t>
                </a:r>
                <a:r>
                  <a:rPr lang="zh-CN" altLang="en-US" dirty="0"/>
                  <a:t>表示</a:t>
                </a:r>
                <a:r>
                  <a:rPr lang="zh-CN" altLang="en-US" dirty="0">
                    <a:solidFill>
                      <a:srgbClr val="0085B4"/>
                    </a:solidFill>
                  </a:rPr>
                  <a:t>得知特征</a:t>
                </a:r>
                <a:r>
                  <a:rPr lang="en-US" altLang="zh-CN" dirty="0">
                    <a:solidFill>
                      <a:srgbClr val="0085B4"/>
                    </a:solidFill>
                  </a:rPr>
                  <a:t>X</a:t>
                </a:r>
                <a:r>
                  <a:rPr lang="zh-CN" altLang="en-US" dirty="0">
                    <a:solidFill>
                      <a:srgbClr val="0085B4"/>
                    </a:solidFill>
                  </a:rPr>
                  <a:t>的信息</a:t>
                </a:r>
                <a:r>
                  <a:rPr lang="zh-CN" altLang="en-US" dirty="0"/>
                  <a:t>而使得类</a:t>
                </a:r>
                <a:r>
                  <a:rPr lang="en-US" altLang="zh-CN" dirty="0"/>
                  <a:t>Y</a:t>
                </a:r>
                <a:r>
                  <a:rPr lang="zh-CN" altLang="en-US" dirty="0"/>
                  <a:t>的信息的</a:t>
                </a:r>
                <a:r>
                  <a:rPr lang="zh-CN" altLang="en-US" dirty="0">
                    <a:solidFill>
                      <a:srgbClr val="0085B4"/>
                    </a:solidFill>
                  </a:rPr>
                  <a:t>不确定性减少</a:t>
                </a:r>
                <a:r>
                  <a:rPr lang="zh-CN" altLang="en-US" dirty="0"/>
                  <a:t>的程度</a:t>
                </a:r>
              </a:p>
            </p:txBody>
          </p:sp>
        </mc:Choice>
        <mc:Fallback xmlns="">
          <p:sp>
            <p:nvSpPr>
              <p:cNvPr id="3" name="内容占位符 2">
                <a:extLst>
                  <a:ext uri="{FF2B5EF4-FFF2-40B4-BE49-F238E27FC236}">
                    <a16:creationId xmlns:a16="http://schemas.microsoft.com/office/drawing/2014/main" id="{41BB55FE-EB1C-4078-B956-3999A092B9DE}"/>
                  </a:ext>
                </a:extLst>
              </p:cNvPr>
              <p:cNvSpPr>
                <a:spLocks noGrp="1" noRot="1" noChangeAspect="1" noMove="1" noResize="1" noEditPoints="1" noAdjustHandles="1" noChangeArrowheads="1" noChangeShapeType="1" noTextEdit="1"/>
              </p:cNvSpPr>
              <p:nvPr>
                <p:ph idx="1"/>
              </p:nvPr>
            </p:nvSpPr>
            <p:spPr>
              <a:blipFill>
                <a:blip r:embed="rId2"/>
                <a:stretch>
                  <a:fillRect l="-941" r="-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282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b="1" dirty="0"/>
                  <a:t>特征</a:t>
                </a:r>
                <a:r>
                  <a:rPr lang="en-US" altLang="zh-CN" b="1" dirty="0"/>
                  <a:t>A</a:t>
                </a:r>
                <a:r>
                  <a:rPr lang="zh-CN" altLang="en-US" b="1" dirty="0"/>
                  <a:t>对训练数据集</a:t>
                </a:r>
                <a:r>
                  <a:rPr lang="en-US" altLang="zh-CN" b="1" dirty="0"/>
                  <a:t>D</a:t>
                </a:r>
                <a:r>
                  <a:rPr lang="zh-CN" altLang="en-US" b="1" dirty="0"/>
                  <a:t>的</a:t>
                </a:r>
                <a:r>
                  <a:rPr lang="zh-CN" altLang="en-US" b="1" dirty="0">
                    <a:solidFill>
                      <a:srgbClr val="FF0000"/>
                    </a:solidFill>
                  </a:rPr>
                  <a:t>信息增益</a:t>
                </a:r>
                <a14:m>
                  <m:oMath xmlns:m="http://schemas.openxmlformats.org/officeDocument/2006/math">
                    <m:r>
                      <a:rPr lang="en-US" altLang="zh-CN" b="1" i="1" smtClean="0">
                        <a:solidFill>
                          <a:srgbClr val="FF0000"/>
                        </a:solidFill>
                        <a:latin typeface="Cambria Math" panose="02040503050406030204" pitchFamily="18" charset="0"/>
                      </a:rPr>
                      <m:t> </m:t>
                    </m:r>
                    <m:r>
                      <a:rPr lang="en-US" altLang="zh-CN" b="1" i="1" smtClean="0">
                        <a:latin typeface="Cambria Math" panose="02040503050406030204" pitchFamily="18" charset="0"/>
                      </a:rPr>
                      <m:t>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𝑯</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𝑫</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𝑯</m:t>
                    </m:r>
                    <m:r>
                      <a:rPr lang="en-US" altLang="zh-CN" b="1" i="1" smtClean="0">
                        <a:latin typeface="Cambria Math" panose="02040503050406030204" pitchFamily="18" charset="0"/>
                      </a:rPr>
                      <m:t>(</m:t>
                    </m:r>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m:t>
                    </m:r>
                  </m:oMath>
                </a14:m>
                <a:endParaRPr lang="en-US" altLang="zh-CN" dirty="0"/>
              </a:p>
              <a:p>
                <a:endParaRPr lang="en-US" altLang="zh-CN" dirty="0"/>
              </a:p>
              <a:p>
                <a:r>
                  <a:rPr lang="zh-CN" altLang="en-US" dirty="0"/>
                  <a:t>计算每个特征的信息增益，比较大小，选择信息增益最大的特征</a:t>
                </a:r>
              </a:p>
            </p:txBody>
          </p:sp>
        </mc:Choice>
        <mc:Fallback xmlns="">
          <p:sp>
            <p:nvSpPr>
              <p:cNvPr id="3" name="内容占位符 2">
                <a:extLst>
                  <a:ext uri="{FF2B5EF4-FFF2-40B4-BE49-F238E27FC236}">
                    <a16:creationId xmlns:a16="http://schemas.microsoft.com/office/drawing/2014/main" id="{41BB55FE-EB1C-4078-B956-3999A092B9DE}"/>
                  </a:ext>
                </a:extLst>
              </p:cNvPr>
              <p:cNvSpPr>
                <a:spLocks noGrp="1" noRot="1" noChangeAspect="1" noMove="1" noResize="1" noEditPoints="1" noAdjustHandles="1" noChangeArrowheads="1" noChangeShapeType="1" noTextEdit="1"/>
              </p:cNvSpPr>
              <p:nvPr>
                <p:ph idx="1"/>
              </p:nvPr>
            </p:nvSpPr>
            <p:spPr>
              <a:xfrm>
                <a:off x="890452" y="1253331"/>
                <a:ext cx="10377623" cy="4351338"/>
              </a:xfrm>
              <a:blipFill>
                <a:blip r:embed="rId3"/>
                <a:stretch>
                  <a:fillRect l="-1058" r="-12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27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solidFill>
                      <a:srgbClr val="FF0000"/>
                    </a:solidFill>
                  </a:rPr>
                  <a:t>具体计算</a:t>
                </a:r>
                <a:endParaRPr lang="en-US" altLang="zh-CN" dirty="0">
                  <a:solidFill>
                    <a:srgbClr val="FF0000"/>
                  </a:solidFill>
                </a:endParaRPr>
              </a:p>
              <a:p>
                <a14:m>
                  <m:oMath xmlns:m="http://schemas.openxmlformats.org/officeDocument/2006/math">
                    <m:r>
                      <a:rPr lang="en-US" altLang="zh-CN" i="1">
                        <a:latin typeface="Cambria Math" panose="02040503050406030204" pitchFamily="18" charset="0"/>
                      </a:rPr>
                      <m:t>𝑯</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𝑫</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𝒊</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𝒏</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𝒑</m:t>
                            </m:r>
                          </m:e>
                          <m:sub>
                            <m:r>
                              <a:rPr lang="en-US" altLang="zh-CN" i="1">
                                <a:latin typeface="Cambria Math" panose="02040503050406030204" pitchFamily="18" charset="0"/>
                              </a:rPr>
                              <m:t>𝒊</m:t>
                            </m:r>
                          </m:sub>
                        </m:sSub>
                        <m:r>
                          <a:rPr lang="en-US" altLang="zh-CN" i="1">
                            <a:latin typeface="Cambria Math" panose="02040503050406030204" pitchFamily="18" charset="0"/>
                          </a:rPr>
                          <m:t>𝒍𝒐𝒈</m:t>
                        </m:r>
                        <m:sSub>
                          <m:sSubPr>
                            <m:ctrlPr>
                              <a:rPr lang="en-US" altLang="zh-CN" i="1">
                                <a:latin typeface="Cambria Math" panose="02040503050406030204" pitchFamily="18" charset="0"/>
                              </a:rPr>
                            </m:ctrlPr>
                          </m:sSubPr>
                          <m:e>
                            <m:r>
                              <a:rPr lang="en-US" altLang="zh-CN" i="1">
                                <a:latin typeface="Cambria Math" panose="02040503050406030204" pitchFamily="18" charset="0"/>
                              </a:rPr>
                              <m:t>𝒑</m:t>
                            </m:r>
                          </m:e>
                          <m:sub>
                            <m:r>
                              <a:rPr lang="en-US" altLang="zh-CN" i="1">
                                <a:latin typeface="Cambria Math" panose="02040503050406030204" pitchFamily="18" charset="0"/>
                              </a:rPr>
                              <m:t>𝒊</m:t>
                            </m:r>
                          </m:sub>
                        </m:sSub>
                      </m:e>
                    </m:nary>
                  </m:oMath>
                </a14:m>
                <a:endParaRPr lang="en-US" altLang="zh-CN" dirty="0"/>
              </a:p>
              <a:p>
                <a:pPr lvl="1"/>
                <a14:m>
                  <m:oMath xmlns:m="http://schemas.openxmlformats.org/officeDocument/2006/math">
                    <m:r>
                      <a:rPr lang="en-US" altLang="zh-CN" dirty="0">
                        <a:latin typeface="Cambria Math" panose="02040503050406030204" pitchFamily="18" charset="0"/>
                      </a:rPr>
                      <m:t>|</m:t>
                    </m:r>
                    <m:r>
                      <a:rPr lang="en-US" altLang="zh-CN" b="1" i="1" dirty="0" smtClean="0">
                        <a:latin typeface="Cambria Math" panose="02040503050406030204" pitchFamily="18" charset="0"/>
                      </a:rPr>
                      <m:t>𝑫</m:t>
                    </m:r>
                    <m:r>
                      <a:rPr lang="en-US" altLang="zh-CN" i="1" dirty="0">
                        <a:latin typeface="Cambria Math" panose="02040503050406030204" pitchFamily="18" charset="0"/>
                      </a:rPr>
                      <m:t>|</m:t>
                    </m:r>
                  </m:oMath>
                </a14:m>
                <a:r>
                  <a:rPr lang="zh-CN" altLang="en-US" dirty="0"/>
                  <a:t>表示样本容量，即样本的个数</a:t>
                </a:r>
                <a:endParaRPr lang="en-US" altLang="zh-CN" dirty="0"/>
              </a:p>
              <a:p>
                <a:pPr lvl="1"/>
                <a:r>
                  <a:rPr lang="zh-CN" altLang="en-US" dirty="0"/>
                  <a:t>设有</a:t>
                </a:r>
                <a14:m>
                  <m:oMath xmlns:m="http://schemas.openxmlformats.org/officeDocument/2006/math">
                    <m:r>
                      <a:rPr lang="en-US" altLang="zh-CN" b="1" i="1" smtClean="0">
                        <a:latin typeface="Cambria Math" panose="02040503050406030204" pitchFamily="18" charset="0"/>
                      </a:rPr>
                      <m:t>𝑲</m:t>
                    </m:r>
                  </m:oMath>
                </a14:m>
                <a:r>
                  <a:rPr lang="zh-CN" altLang="en-US" dirty="0"/>
                  <a:t>个类</a:t>
                </a:r>
                <a14:m>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𝑪</m:t>
                        </m:r>
                      </m:e>
                      <m:sub>
                        <m:r>
                          <a:rPr lang="en-US" altLang="zh-CN" b="1" i="1" dirty="0" smtClean="0">
                            <a:latin typeface="Cambria Math" panose="02040503050406030204" pitchFamily="18" charset="0"/>
                          </a:rPr>
                          <m:t>𝒌</m:t>
                        </m:r>
                      </m:sub>
                    </m:sSub>
                  </m:oMath>
                </a14:m>
                <a:r>
                  <a:rPr lang="zh-CN" altLang="en-US" dirty="0"/>
                  <a:t>，</a:t>
                </a:r>
                <a:r>
                  <a:rPr lang="en-US" altLang="zh-CN" dirty="0"/>
                  <a:t> </a:t>
                </a:r>
                <a14:m>
                  <m:oMath xmlns:m="http://schemas.openxmlformats.org/officeDocument/2006/math">
                    <m:r>
                      <a:rPr lang="en-US" altLang="zh-CN" b="1"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𝑪</m:t>
                        </m:r>
                      </m:e>
                      <m:sub>
                        <m:r>
                          <a:rPr lang="en-US" altLang="zh-CN" i="1" dirty="0">
                            <a:latin typeface="Cambria Math" panose="02040503050406030204" pitchFamily="18" charset="0"/>
                          </a:rPr>
                          <m:t>𝒌</m:t>
                        </m:r>
                      </m:sub>
                    </m:sSub>
                    <m:r>
                      <a:rPr lang="en-US" altLang="zh-CN" b="1" i="1" dirty="0" smtClean="0">
                        <a:latin typeface="Cambria Math" panose="02040503050406030204" pitchFamily="18" charset="0"/>
                      </a:rPr>
                      <m:t>|</m:t>
                    </m:r>
                  </m:oMath>
                </a14:m>
                <a:r>
                  <a:rPr lang="zh-CN" altLang="en-US" dirty="0"/>
                  <a:t>为属于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𝑪</m:t>
                        </m:r>
                      </m:e>
                      <m:sub>
                        <m:r>
                          <a:rPr lang="en-US" altLang="zh-CN" i="1" dirty="0">
                            <a:latin typeface="Cambria Math" panose="02040503050406030204" pitchFamily="18" charset="0"/>
                          </a:rPr>
                          <m:t>𝒌</m:t>
                        </m:r>
                      </m:sub>
                    </m:sSub>
                  </m:oMath>
                </a14:m>
                <a:r>
                  <a:rPr lang="zh-CN" altLang="en-US" dirty="0"/>
                  <a:t>的样本个数，</a:t>
                </a:r>
                <a:r>
                  <a:rPr lang="en-US" altLang="zh-CN" dirty="0"/>
                  <a:t> </a:t>
                </a:r>
                <a14:m>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𝑲</m:t>
                        </m:r>
                      </m:sup>
                      <m:e>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𝑪</m:t>
                            </m:r>
                          </m:e>
                          <m:sub>
                            <m:r>
                              <a:rPr lang="en-US" altLang="zh-CN" i="1" dirty="0">
                                <a:latin typeface="Cambria Math" panose="02040503050406030204" pitchFamily="18" charset="0"/>
                              </a:rPr>
                              <m:t>𝒌</m:t>
                            </m:r>
                          </m:sub>
                        </m:sSub>
                        <m:r>
                          <a:rPr lang="en-US" altLang="zh-CN" i="1" dirty="0">
                            <a:latin typeface="Cambria Math" panose="02040503050406030204" pitchFamily="18" charset="0"/>
                          </a:rPr>
                          <m:t>|</m:t>
                        </m:r>
                      </m:e>
                    </m:nary>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𝑫</m:t>
                    </m:r>
                    <m:r>
                      <a:rPr lang="en-US" altLang="zh-CN" b="1" i="1" dirty="0" smtClean="0">
                        <a:latin typeface="Cambria Math" panose="02040503050406030204" pitchFamily="18" charset="0"/>
                      </a:rPr>
                      <m:t>|</m:t>
                    </m:r>
                  </m:oMath>
                </a14:m>
                <a:endParaRPr lang="en-US" altLang="zh-CN" dirty="0"/>
              </a:p>
              <a:p>
                <a:pPr lvl="1"/>
                <a:r>
                  <a:rPr lang="zh-CN" altLang="en-US" dirty="0"/>
                  <a:t>设特征</a:t>
                </a:r>
                <a14:m>
                  <m:oMath xmlns:m="http://schemas.openxmlformats.org/officeDocument/2006/math">
                    <m:r>
                      <a:rPr lang="en-US" altLang="zh-CN" b="1" i="1" smtClean="0">
                        <a:latin typeface="Cambria Math" panose="02040503050406030204" pitchFamily="18" charset="0"/>
                      </a:rPr>
                      <m:t>𝑨</m:t>
                    </m:r>
                  </m:oMath>
                </a14:m>
                <a:r>
                  <a:rPr lang="zh-CN" altLang="en-US" dirty="0"/>
                  <a:t>有</a:t>
                </a:r>
                <a14:m>
                  <m:oMath xmlns:m="http://schemas.openxmlformats.org/officeDocument/2006/math">
                    <m:r>
                      <a:rPr lang="en-US" altLang="zh-CN" b="1" i="1" dirty="0" smtClean="0">
                        <a:latin typeface="Cambria Math" panose="02040503050406030204" pitchFamily="18" charset="0"/>
                      </a:rPr>
                      <m:t>𝒏</m:t>
                    </m:r>
                  </m:oMath>
                </a14:m>
                <a:r>
                  <a:rPr lang="zh-CN" altLang="en-US" dirty="0"/>
                  <a:t>个不同的取值</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b="1" i="1" smtClean="0">
                            <a:latin typeface="Cambria Math" panose="02040503050406030204" pitchFamily="18" charset="0"/>
                          </a:rPr>
                          <m:t>𝒏</m:t>
                        </m:r>
                        <m:r>
                          <a:rPr lang="en-US" altLang="zh-CN" i="1">
                            <a:latin typeface="Cambria Math" panose="02040503050406030204" pitchFamily="18" charset="0"/>
                          </a:rPr>
                          <m:t>,</m:t>
                        </m:r>
                      </m:sub>
                    </m:sSub>
                    <m:r>
                      <a:rPr lang="en-US" altLang="zh-CN" b="1" i="1" smtClean="0">
                        <a:latin typeface="Cambria Math" panose="02040503050406030204" pitchFamily="18" charset="0"/>
                      </a:rPr>
                      <m:t>}</m:t>
                    </m:r>
                  </m:oMath>
                </a14:m>
                <a:endParaRPr lang="en-US" altLang="zh-CN" dirty="0"/>
              </a:p>
              <a:p>
                <a:pPr lvl="1"/>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41BB55FE-EB1C-4078-B956-3999A092B9DE}"/>
                  </a:ext>
                </a:extLst>
              </p:cNvPr>
              <p:cNvSpPr>
                <a:spLocks noGrp="1" noRot="1" noChangeAspect="1" noMove="1" noResize="1" noEditPoints="1" noAdjustHandles="1" noChangeArrowheads="1" noChangeShapeType="1" noTextEdit="1"/>
              </p:cNvSpPr>
              <p:nvPr>
                <p:ph idx="1"/>
              </p:nvPr>
            </p:nvSpPr>
            <p:spPr>
              <a:xfrm>
                <a:off x="890452" y="1253330"/>
                <a:ext cx="10377623" cy="5234837"/>
              </a:xfrm>
              <a:blipFill>
                <a:blip r:embed="rId3"/>
                <a:stretch>
                  <a:fillRect l="-105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32C4686-BAEB-4E1B-A5B9-B77CE81E2139}"/>
              </a:ext>
            </a:extLst>
          </p:cNvPr>
          <p:cNvPicPr>
            <a:picLocks noChangeAspect="1"/>
          </p:cNvPicPr>
          <p:nvPr/>
        </p:nvPicPr>
        <p:blipFill>
          <a:blip r:embed="rId4"/>
          <a:stretch>
            <a:fillRect/>
          </a:stretch>
        </p:blipFill>
        <p:spPr>
          <a:xfrm>
            <a:off x="1339258" y="4907026"/>
            <a:ext cx="3422615" cy="945359"/>
          </a:xfrm>
          <a:prstGeom prst="rect">
            <a:avLst/>
          </a:prstGeom>
        </p:spPr>
      </p:pic>
    </p:spTree>
    <p:extLst>
      <p:ext uri="{BB962C8B-B14F-4D97-AF65-F5344CB8AC3E}">
        <p14:creationId xmlns:p14="http://schemas.microsoft.com/office/powerpoint/2010/main" val="22673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solidFill>
                      <a:srgbClr val="FF0000"/>
                    </a:solidFill>
                  </a:rPr>
                  <a:t>具体计算</a:t>
                </a:r>
                <a:endParaRPr lang="en-US" altLang="zh-CN" dirty="0">
                  <a:solidFill>
                    <a:srgbClr val="FF0000"/>
                  </a:solidFill>
                </a:endParaRPr>
              </a:p>
              <a:p>
                <a14:m>
                  <m:oMath xmlns:m="http://schemas.openxmlformats.org/officeDocument/2006/math">
                    <m:r>
                      <m:rPr>
                        <m:sty m:val="p"/>
                      </m:rPr>
                      <a:rPr lang="en-US" altLang="zh-CN" i="1" dirty="0">
                        <a:latin typeface="Cambria Math" panose="02040503050406030204" pitchFamily="18" charset="0"/>
                      </a:rPr>
                      <m:t>H</m:t>
                    </m:r>
                    <m:d>
                      <m:dPr>
                        <m:ctrlPr>
                          <a:rPr lang="en-US" altLang="zh-CN" i="1" dirty="0">
                            <a:latin typeface="Cambria Math" panose="02040503050406030204" pitchFamily="18" charset="0"/>
                          </a:rPr>
                        </m:ctrlPr>
                      </m:dPr>
                      <m:e>
                        <m:r>
                          <a:rPr lang="en-US" altLang="zh-CN" b="1" i="1" dirty="0" smtClean="0">
                            <a:latin typeface="Cambria Math" panose="02040503050406030204" pitchFamily="18" charset="0"/>
                          </a:rPr>
                          <m:t>𝑫</m:t>
                        </m:r>
                      </m:e>
                      <m:e>
                        <m:r>
                          <a:rPr lang="en-US" altLang="zh-CN" b="1" i="1" dirty="0" smtClean="0">
                            <a:latin typeface="Cambria Math" panose="02040503050406030204" pitchFamily="18" charset="0"/>
                          </a:rPr>
                          <m:t>𝑨</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𝒊</m:t>
                        </m:r>
                        <m:r>
                          <a:rPr lang="en-US" altLang="zh-CN" i="1" dirty="0">
                            <a:latin typeface="Cambria Math" panose="02040503050406030204" pitchFamily="18" charset="0"/>
                          </a:rPr>
                          <m:t>=</m:t>
                        </m:r>
                        <m:r>
                          <a:rPr lang="en-US" altLang="zh-CN" i="1" dirty="0">
                            <a:latin typeface="Cambria Math" panose="02040503050406030204" pitchFamily="18" charset="0"/>
                          </a:rPr>
                          <m:t>𝟏</m:t>
                        </m:r>
                      </m:sub>
                      <m:sup>
                        <m:r>
                          <a:rPr lang="en-US" altLang="zh-CN" i="1" dirty="0">
                            <a:latin typeface="Cambria Math" panose="02040503050406030204" pitchFamily="18" charset="0"/>
                          </a:rPr>
                          <m:t>𝒏</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𝒑</m:t>
                            </m:r>
                          </m:e>
                          <m:sub>
                            <m:r>
                              <a:rPr lang="en-US" altLang="zh-CN" i="1" dirty="0">
                                <a:latin typeface="Cambria Math" panose="02040503050406030204" pitchFamily="18" charset="0"/>
                              </a:rPr>
                              <m:t>𝒊</m:t>
                            </m:r>
                          </m:sub>
                        </m:sSub>
                        <m:r>
                          <a:rPr lang="en-US" altLang="zh-CN" i="1" dirty="0">
                            <a:latin typeface="Cambria Math" panose="02040503050406030204" pitchFamily="18" charset="0"/>
                          </a:rPr>
                          <m:t>𝑯</m:t>
                        </m:r>
                        <m:r>
                          <a:rPr lang="en-US" altLang="zh-CN" i="1" dirty="0">
                            <a:latin typeface="Cambria Math" panose="02040503050406030204" pitchFamily="18" charset="0"/>
                          </a:rPr>
                          <m:t>(</m:t>
                        </m:r>
                        <m:r>
                          <a:rPr lang="en-US" altLang="zh-CN" b="1" i="1" dirty="0" smtClean="0">
                            <a:latin typeface="Cambria Math" panose="02040503050406030204" pitchFamily="18" charset="0"/>
                          </a:rPr>
                          <m:t>𝑫</m:t>
                        </m:r>
                        <m:r>
                          <a:rPr lang="en-US" altLang="zh-CN" i="1" dirty="0">
                            <a:latin typeface="Cambria Math" panose="02040503050406030204" pitchFamily="18" charset="0"/>
                          </a:rPr>
                          <m:t>|</m:t>
                        </m:r>
                        <m:r>
                          <a:rPr lang="en-US" altLang="zh-CN" b="1" i="1" dirty="0" smtClean="0">
                            <a:latin typeface="Cambria Math" panose="02040503050406030204" pitchFamily="18" charset="0"/>
                          </a:rPr>
                          <m:t>𝑨</m:t>
                        </m:r>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𝒂</m:t>
                            </m:r>
                          </m:e>
                          <m:sub>
                            <m:r>
                              <a:rPr lang="en-US" altLang="zh-CN" i="1" dirty="0" smtClean="0">
                                <a:latin typeface="Cambria Math" panose="02040503050406030204" pitchFamily="18" charset="0"/>
                              </a:rPr>
                              <m:t>𝒊</m:t>
                            </m:r>
                          </m:sub>
                        </m:sSub>
                        <m:r>
                          <a:rPr lang="en-US" altLang="zh-CN" i="1" dirty="0">
                            <a:latin typeface="Cambria Math" panose="02040503050406030204" pitchFamily="18" charset="0"/>
                          </a:rPr>
                          <m:t>)</m:t>
                        </m:r>
                      </m:e>
                    </m:nary>
                  </m:oMath>
                </a14:m>
                <a:endParaRPr lang="en-US" altLang="zh-CN" dirty="0"/>
              </a:p>
              <a:p>
                <a:pPr lvl="1"/>
                <a:r>
                  <a:rPr lang="zh-CN" altLang="en-US" dirty="0"/>
                  <a:t>根据特征</a:t>
                </a:r>
                <a14:m>
                  <m:oMath xmlns:m="http://schemas.openxmlformats.org/officeDocument/2006/math">
                    <m:r>
                      <a:rPr lang="en-US" altLang="zh-CN" i="1" dirty="0">
                        <a:latin typeface="Cambria Math" panose="02040503050406030204" pitchFamily="18" charset="0"/>
                      </a:rPr>
                      <m:t>𝑨</m:t>
                    </m:r>
                  </m:oMath>
                </a14:m>
                <a:r>
                  <a:rPr lang="zh-CN" altLang="en-US" dirty="0"/>
                  <a:t>的取值将</a:t>
                </a:r>
                <a14:m>
                  <m:oMath xmlns:m="http://schemas.openxmlformats.org/officeDocument/2006/math">
                    <m:r>
                      <a:rPr lang="en-US" altLang="zh-CN" i="1" dirty="0">
                        <a:latin typeface="Cambria Math" panose="02040503050406030204" pitchFamily="18" charset="0"/>
                      </a:rPr>
                      <m:t>𝑫</m:t>
                    </m:r>
                  </m:oMath>
                </a14:m>
                <a:r>
                  <a:rPr lang="zh-CN" altLang="en-US" dirty="0"/>
                  <a:t>划分为</a:t>
                </a:r>
                <a14:m>
                  <m:oMath xmlns:m="http://schemas.openxmlformats.org/officeDocument/2006/math">
                    <m:r>
                      <a:rPr lang="en-US" altLang="zh-CN" b="1" i="1" smtClean="0">
                        <a:latin typeface="Cambria Math" panose="02040503050406030204" pitchFamily="18" charset="0"/>
                      </a:rPr>
                      <m:t>𝒏</m:t>
                    </m:r>
                  </m:oMath>
                </a14:m>
                <a:r>
                  <a:rPr lang="zh-CN" altLang="en-US" dirty="0"/>
                  <a:t>个子集</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𝑫</m:t>
                        </m:r>
                      </m:e>
                      <m:sub>
                        <m:r>
                          <a:rPr lang="en-US" altLang="zh-CN" b="1" i="1" dirty="0" smtClean="0">
                            <a:latin typeface="Cambria Math" panose="02040503050406030204" pitchFamily="18" charset="0"/>
                          </a:rPr>
                          <m:t>𝟏</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𝑫</m:t>
                        </m:r>
                      </m:e>
                      <m:sub>
                        <m:r>
                          <a:rPr lang="en-US" altLang="zh-CN" b="1" i="1" dirty="0" smtClean="0">
                            <a:latin typeface="Cambria Math" panose="02040503050406030204" pitchFamily="18" charset="0"/>
                          </a:rPr>
                          <m:t>𝒏</m:t>
                        </m:r>
                      </m:sub>
                    </m:sSub>
                  </m:oMath>
                </a14:m>
                <a:r>
                  <a:rPr lang="zh-CN" altLang="en-US" dirty="0"/>
                  <a:t>，</a:t>
                </a:r>
                <a:r>
                  <a:rPr lang="en-US" altLang="zh-CN" dirty="0"/>
                  <a:t> </a:t>
                </a:r>
                <a14:m>
                  <m:oMath xmlns:m="http://schemas.openxmlformats.org/officeDocument/2006/math">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smtClean="0">
                            <a:latin typeface="Cambria Math" panose="02040503050406030204" pitchFamily="18" charset="0"/>
                          </a:rPr>
                          <m:t>𝑫</m:t>
                        </m:r>
                      </m:e>
                      <m:sub>
                        <m:r>
                          <a:rPr lang="en-US" altLang="zh-CN" b="1" i="1" dirty="0" smtClean="0">
                            <a:latin typeface="Cambria Math" panose="02040503050406030204" pitchFamily="18" charset="0"/>
                          </a:rPr>
                          <m:t>𝒊</m:t>
                        </m:r>
                      </m:sub>
                    </m:sSub>
                    <m:r>
                      <a:rPr lang="en-US" altLang="zh-CN" i="1" dirty="0">
                        <a:latin typeface="Cambria Math" panose="02040503050406030204" pitchFamily="18" charset="0"/>
                      </a:rPr>
                      <m:t>|</m:t>
                    </m:r>
                  </m:oMath>
                </a14:m>
                <a:r>
                  <a:rPr lang="zh-CN" altLang="en-US" dirty="0"/>
                  <a:t>为样本个数</a:t>
                </a:r>
                <a:r>
                  <a:rPr lang="en-US" altLang="zh-CN" dirty="0"/>
                  <a:t>, </a:t>
                </a:r>
                <a14:m>
                  <m:oMath xmlns:m="http://schemas.openxmlformats.org/officeDocument/2006/math">
                    <m:nary>
                      <m:naryPr>
                        <m:chr m:val="∑"/>
                        <m:ctrlPr>
                          <a:rPr lang="en-US" altLang="zh-CN" i="1" dirty="0">
                            <a:latin typeface="Cambria Math" panose="02040503050406030204" pitchFamily="18" charset="0"/>
                          </a:rPr>
                        </m:ctrlPr>
                      </m:naryPr>
                      <m:sub>
                        <m:r>
                          <a:rPr lang="en-US" altLang="zh-CN" b="1" i="1" dirty="0" smtClean="0">
                            <a:latin typeface="Cambria Math" panose="02040503050406030204" pitchFamily="18" charset="0"/>
                          </a:rPr>
                          <m:t>𝒊</m:t>
                        </m:r>
                        <m:r>
                          <a:rPr lang="en-US" altLang="zh-CN" i="1" dirty="0">
                            <a:latin typeface="Cambria Math" panose="02040503050406030204" pitchFamily="18" charset="0"/>
                          </a:rPr>
                          <m:t>=</m:t>
                        </m:r>
                        <m:r>
                          <a:rPr lang="en-US" altLang="zh-CN" i="1" dirty="0">
                            <a:latin typeface="Cambria Math" panose="02040503050406030204" pitchFamily="18" charset="0"/>
                          </a:rPr>
                          <m:t>𝟏</m:t>
                        </m:r>
                      </m:sub>
                      <m:sup>
                        <m:r>
                          <a:rPr lang="en-US" altLang="zh-CN" b="1" i="1" dirty="0" smtClean="0">
                            <a:latin typeface="Cambria Math" panose="02040503050406030204" pitchFamily="18" charset="0"/>
                          </a:rPr>
                          <m:t>𝒏</m:t>
                        </m:r>
                      </m:sup>
                      <m:e>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smtClean="0">
                                <a:latin typeface="Cambria Math" panose="02040503050406030204" pitchFamily="18" charset="0"/>
                              </a:rPr>
                              <m:t>𝑫</m:t>
                            </m:r>
                          </m:e>
                          <m:sub>
                            <m:r>
                              <a:rPr lang="en-US" altLang="zh-CN" b="1" i="1" dirty="0" smtClean="0">
                                <a:latin typeface="Cambria Math" panose="02040503050406030204" pitchFamily="18" charset="0"/>
                              </a:rPr>
                              <m:t>𝒊</m:t>
                            </m:r>
                          </m:sub>
                        </m:sSub>
                        <m:r>
                          <a:rPr lang="en-US" altLang="zh-CN" i="1" dirty="0">
                            <a:latin typeface="Cambria Math" panose="02040503050406030204" pitchFamily="18" charset="0"/>
                          </a:rPr>
                          <m:t>|</m:t>
                        </m:r>
                      </m:e>
                    </m:nary>
                    <m:r>
                      <a:rPr lang="en-US" altLang="zh-CN" i="1" dirty="0">
                        <a:latin typeface="Cambria Math" panose="02040503050406030204" pitchFamily="18" charset="0"/>
                      </a:rPr>
                      <m:t>=|</m:t>
                    </m:r>
                    <m:r>
                      <a:rPr lang="en-US" altLang="zh-CN" i="1" dirty="0">
                        <a:latin typeface="Cambria Math" panose="02040503050406030204" pitchFamily="18" charset="0"/>
                      </a:rPr>
                      <m:t>𝑫</m:t>
                    </m:r>
                    <m:r>
                      <a:rPr lang="en-US" altLang="zh-CN" b="1" i="1" dirty="0" smtClean="0">
                        <a:latin typeface="Cambria Math" panose="02040503050406030204" pitchFamily="18" charset="0"/>
                      </a:rPr>
                      <m:t>|</m:t>
                    </m:r>
                  </m:oMath>
                </a14:m>
                <a:endParaRPr lang="en-US" altLang="zh-CN" dirty="0"/>
              </a:p>
              <a:p>
                <a:pPr lvl="1"/>
                <a:r>
                  <a:rPr lang="zh-CN" altLang="en-US" dirty="0"/>
                  <a:t>对于</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𝑫</m:t>
                        </m:r>
                      </m:e>
                      <m:sub>
                        <m:r>
                          <a:rPr lang="en-US" altLang="zh-CN" i="1" dirty="0">
                            <a:latin typeface="Cambria Math" panose="02040503050406030204" pitchFamily="18" charset="0"/>
                          </a:rPr>
                          <m:t>𝒊</m:t>
                        </m:r>
                      </m:sub>
                    </m:sSub>
                  </m:oMath>
                </a14:m>
                <a:r>
                  <a:rPr lang="zh-CN" altLang="en-US" dirty="0"/>
                  <a:t>中属于类</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𝑪</m:t>
                        </m:r>
                      </m:e>
                      <m:sub>
                        <m:r>
                          <a:rPr lang="en-US" altLang="zh-CN" i="1" dirty="0">
                            <a:latin typeface="Cambria Math" panose="02040503050406030204" pitchFamily="18" charset="0"/>
                          </a:rPr>
                          <m:t>𝒌</m:t>
                        </m:r>
                      </m:sub>
                    </m:sSub>
                  </m:oMath>
                </a14:m>
                <a:r>
                  <a:rPr lang="zh-CN" altLang="en-US" dirty="0"/>
                  <a:t>的样本的集合为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𝑫</m:t>
                        </m:r>
                      </m:e>
                      <m:sub>
                        <m:r>
                          <a:rPr lang="en-US" altLang="zh-CN" i="1" dirty="0">
                            <a:latin typeface="Cambria Math" panose="02040503050406030204" pitchFamily="18" charset="0"/>
                          </a:rPr>
                          <m:t>𝒊</m:t>
                        </m:r>
                        <m:r>
                          <a:rPr lang="en-US" altLang="zh-CN" b="1" i="1" dirty="0" smtClean="0">
                            <a:latin typeface="Cambria Math" panose="02040503050406030204" pitchFamily="18" charset="0"/>
                          </a:rPr>
                          <m:t>𝒌</m:t>
                        </m:r>
                      </m:sub>
                    </m:sSub>
                  </m:oMath>
                </a14:m>
                <a:r>
                  <a:rPr lang="zh-CN" altLang="en-US" dirty="0"/>
                  <a:t>，</a:t>
                </a:r>
                <a:r>
                  <a:rPr lang="en-US" altLang="zh-CN" dirty="0"/>
                  <a:t> </a:t>
                </a:r>
                <a14:m>
                  <m:oMath xmlns:m="http://schemas.openxmlformats.org/officeDocument/2006/math">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𝑫</m:t>
                        </m:r>
                      </m:e>
                      <m:sub>
                        <m:r>
                          <a:rPr lang="en-US" altLang="zh-CN" i="1" dirty="0">
                            <a:latin typeface="Cambria Math" panose="02040503050406030204" pitchFamily="18" charset="0"/>
                          </a:rPr>
                          <m:t>𝒊</m:t>
                        </m:r>
                        <m:r>
                          <a:rPr lang="en-US" altLang="zh-CN" b="1" i="1" dirty="0" smtClean="0">
                            <a:latin typeface="Cambria Math" panose="02040503050406030204" pitchFamily="18" charset="0"/>
                          </a:rPr>
                          <m:t>𝒌</m:t>
                        </m:r>
                      </m:sub>
                    </m:sSub>
                    <m:r>
                      <a:rPr lang="en-US" altLang="zh-CN" i="1" dirty="0">
                        <a:latin typeface="Cambria Math" panose="02040503050406030204" pitchFamily="18" charset="0"/>
                      </a:rPr>
                      <m:t>|</m:t>
                    </m:r>
                  </m:oMath>
                </a14:m>
                <a:r>
                  <a:rPr lang="zh-CN" altLang="en-US" dirty="0"/>
                  <a:t>为样本个数</a:t>
                </a:r>
                <a:endParaRPr lang="en-US" altLang="zh-CN" dirty="0"/>
              </a:p>
              <a:p>
                <a:pPr lvl="1"/>
                <a:r>
                  <a:rPr lang="en-US" altLang="zh-CN" dirty="0"/>
                  <a:t> </a:t>
                </a:r>
                <a14:m>
                  <m:oMath xmlns:m="http://schemas.openxmlformats.org/officeDocument/2006/math">
                    <m:r>
                      <a:rPr lang="en-US" altLang="zh-CN" b="1" i="1" smtClean="0">
                        <a:latin typeface="Cambria Math" panose="02040503050406030204" pitchFamily="18" charset="0"/>
                      </a:rPr>
                      <m:t>𝑯</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𝑫</m:t>
                        </m:r>
                      </m:e>
                      <m:e>
                        <m:r>
                          <a:rPr lang="en-US" altLang="zh-CN" b="1" i="1" smtClean="0">
                            <a:latin typeface="Cambria Math" panose="02040503050406030204" pitchFamily="18" charset="0"/>
                          </a:rPr>
                          <m:t>𝑨</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f>
                          <m:fPr>
                            <m:ctrlPr>
                              <a:rPr lang="en-US" altLang="zh-CN" b="1" i="1" smtClean="0">
                                <a:solidFill>
                                  <a:srgbClr val="0070C0"/>
                                </a:solidFill>
                                <a:latin typeface="Cambria Math" panose="02040503050406030204" pitchFamily="18" charset="0"/>
                              </a:rPr>
                            </m:ctrlPr>
                          </m:fPr>
                          <m:num>
                            <m:d>
                              <m:dPr>
                                <m:begChr m:val="|"/>
                                <m:endChr m:val="|"/>
                                <m:ctrlPr>
                                  <a:rPr lang="en-US" altLang="zh-CN" b="1" i="1" smtClean="0">
                                    <a:solidFill>
                                      <a:srgbClr val="0070C0"/>
                                    </a:solidFill>
                                    <a:latin typeface="Cambria Math" panose="02040503050406030204" pitchFamily="18" charset="0"/>
                                  </a:rPr>
                                </m:ctrlPr>
                              </m:dPr>
                              <m:e>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𝑫</m:t>
                                    </m:r>
                                  </m:e>
                                  <m:sub>
                                    <m:r>
                                      <a:rPr lang="en-US" altLang="zh-CN" b="1" i="1" smtClean="0">
                                        <a:solidFill>
                                          <a:srgbClr val="0070C0"/>
                                        </a:solidFill>
                                        <a:latin typeface="Cambria Math" panose="02040503050406030204" pitchFamily="18" charset="0"/>
                                      </a:rPr>
                                      <m:t>𝒊</m:t>
                                    </m:r>
                                  </m:sub>
                                </m:sSub>
                              </m:e>
                            </m:d>
                          </m:num>
                          <m:den>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𝑫</m:t>
                            </m:r>
                            <m:r>
                              <a:rPr lang="en-US" altLang="zh-CN" b="1" i="1" smtClean="0">
                                <a:solidFill>
                                  <a:srgbClr val="0070C0"/>
                                </a:solidFill>
                                <a:latin typeface="Cambria Math" panose="02040503050406030204" pitchFamily="18" charset="0"/>
                              </a:rPr>
                              <m:t>|</m:t>
                            </m:r>
                          </m:den>
                        </m:f>
                        <m:r>
                          <a:rPr lang="en-US" altLang="zh-CN" b="1" i="1" smtClean="0">
                            <a:solidFill>
                              <a:srgbClr val="FF00FF"/>
                            </a:solidFill>
                            <a:latin typeface="Cambria Math" panose="02040503050406030204" pitchFamily="18" charset="0"/>
                          </a:rPr>
                          <m:t>𝑯</m:t>
                        </m:r>
                        <m:d>
                          <m:dPr>
                            <m:ctrlPr>
                              <a:rPr lang="en-US" altLang="zh-CN" b="1" i="1" smtClean="0">
                                <a:solidFill>
                                  <a:srgbClr val="FF00FF"/>
                                </a:solidFill>
                                <a:latin typeface="Cambria Math" panose="02040503050406030204" pitchFamily="18" charset="0"/>
                              </a:rPr>
                            </m:ctrlPr>
                          </m:dPr>
                          <m:e>
                            <m:sSub>
                              <m:sSubPr>
                                <m:ctrlPr>
                                  <a:rPr lang="en-US" altLang="zh-CN" b="1" i="1" smtClean="0">
                                    <a:solidFill>
                                      <a:srgbClr val="FF00FF"/>
                                    </a:solidFill>
                                    <a:latin typeface="Cambria Math" panose="02040503050406030204" pitchFamily="18" charset="0"/>
                                  </a:rPr>
                                </m:ctrlPr>
                              </m:sSubPr>
                              <m:e>
                                <m:r>
                                  <a:rPr lang="en-US" altLang="zh-CN" b="1" i="1" smtClean="0">
                                    <a:solidFill>
                                      <a:srgbClr val="FF00FF"/>
                                    </a:solidFill>
                                    <a:latin typeface="Cambria Math" panose="02040503050406030204" pitchFamily="18" charset="0"/>
                                  </a:rPr>
                                  <m:t>𝑫</m:t>
                                </m:r>
                              </m:e>
                              <m:sub>
                                <m:r>
                                  <a:rPr lang="en-US" altLang="zh-CN" b="1" i="1" smtClean="0">
                                    <a:solidFill>
                                      <a:srgbClr val="FF00FF"/>
                                    </a:solidFill>
                                    <a:latin typeface="Cambria Math" panose="02040503050406030204" pitchFamily="18" charset="0"/>
                                  </a:rPr>
                                  <m:t>𝒊</m:t>
                                </m:r>
                              </m:sub>
                            </m:sSub>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𝒊</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𝒏</m:t>
                        </m:r>
                      </m:sup>
                      <m:e>
                        <m:f>
                          <m:fPr>
                            <m:ctrlPr>
                              <a:rPr lang="en-US" altLang="zh-CN" i="1" smtClean="0">
                                <a:solidFill>
                                  <a:srgbClr val="0070C0"/>
                                </a:solidFill>
                                <a:latin typeface="Cambria Math" panose="02040503050406030204" pitchFamily="18" charset="0"/>
                              </a:rPr>
                            </m:ctrlPr>
                          </m:fPr>
                          <m:num>
                            <m:d>
                              <m:dPr>
                                <m:begChr m:val="|"/>
                                <m:endChr m:val="|"/>
                                <m:ctrlPr>
                                  <a:rPr lang="en-US" altLang="zh-CN" i="1">
                                    <a:solidFill>
                                      <a:srgbClr val="0070C0"/>
                                    </a:solidFill>
                                    <a:latin typeface="Cambria Math" panose="02040503050406030204" pitchFamily="18" charset="0"/>
                                  </a:rPr>
                                </m:ctrlPr>
                              </m:dPr>
                              <m:e>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𝑫</m:t>
                                    </m:r>
                                  </m:e>
                                  <m:sub>
                                    <m:r>
                                      <a:rPr lang="en-US" altLang="zh-CN" i="1">
                                        <a:solidFill>
                                          <a:srgbClr val="0070C0"/>
                                        </a:solidFill>
                                        <a:latin typeface="Cambria Math" panose="02040503050406030204" pitchFamily="18" charset="0"/>
                                      </a:rPr>
                                      <m:t>𝒊</m:t>
                                    </m:r>
                                  </m:sub>
                                </m:sSub>
                              </m:e>
                            </m:d>
                          </m:num>
                          <m:den>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𝑫</m:t>
                            </m:r>
                            <m:r>
                              <a:rPr lang="en-US" altLang="zh-CN" i="1">
                                <a:solidFill>
                                  <a:srgbClr val="0070C0"/>
                                </a:solidFill>
                                <a:latin typeface="Cambria Math" panose="02040503050406030204" pitchFamily="18" charset="0"/>
                              </a:rPr>
                              <m:t>|</m:t>
                            </m:r>
                          </m:den>
                        </m:f>
                        <m:nary>
                          <m:naryPr>
                            <m:chr m:val="∑"/>
                            <m:ctrlPr>
                              <a:rPr lang="en-US" altLang="zh-CN" i="1" smtClean="0">
                                <a:solidFill>
                                  <a:srgbClr val="FF00FF"/>
                                </a:solidFill>
                                <a:latin typeface="Cambria Math" panose="02040503050406030204" pitchFamily="18" charset="0"/>
                              </a:rPr>
                            </m:ctrlPr>
                          </m:naryPr>
                          <m:sub>
                            <m:r>
                              <m:rPr>
                                <m:brk m:alnAt="23"/>
                              </m:rPr>
                              <a:rPr lang="en-US" altLang="zh-CN" i="1">
                                <a:solidFill>
                                  <a:srgbClr val="FF00FF"/>
                                </a:solidFill>
                                <a:latin typeface="Cambria Math" panose="02040503050406030204" pitchFamily="18" charset="0"/>
                              </a:rPr>
                              <m:t>𝒌</m:t>
                            </m:r>
                            <m:r>
                              <a:rPr lang="en-US" altLang="zh-CN" i="1">
                                <a:solidFill>
                                  <a:srgbClr val="FF00FF"/>
                                </a:solidFill>
                                <a:latin typeface="Cambria Math" panose="02040503050406030204" pitchFamily="18" charset="0"/>
                              </a:rPr>
                              <m:t>=</m:t>
                            </m:r>
                            <m:r>
                              <a:rPr lang="en-US" altLang="zh-CN" i="1">
                                <a:solidFill>
                                  <a:srgbClr val="FF00FF"/>
                                </a:solidFill>
                                <a:latin typeface="Cambria Math" panose="02040503050406030204" pitchFamily="18" charset="0"/>
                              </a:rPr>
                              <m:t>𝟏</m:t>
                            </m:r>
                          </m:sub>
                          <m:sup>
                            <m:r>
                              <a:rPr lang="en-US" altLang="zh-CN" i="1">
                                <a:solidFill>
                                  <a:srgbClr val="FF00FF"/>
                                </a:solidFill>
                                <a:latin typeface="Cambria Math" panose="02040503050406030204" pitchFamily="18" charset="0"/>
                              </a:rPr>
                              <m:t>𝑲</m:t>
                            </m:r>
                          </m:sup>
                          <m:e>
                            <m:f>
                              <m:fPr>
                                <m:ctrlPr>
                                  <a:rPr lang="en-US" altLang="zh-CN" i="1">
                                    <a:solidFill>
                                      <a:srgbClr val="FF00FF"/>
                                    </a:solidFill>
                                    <a:latin typeface="Cambria Math" panose="02040503050406030204" pitchFamily="18" charset="0"/>
                                  </a:rPr>
                                </m:ctrlPr>
                              </m:fPr>
                              <m:num>
                                <m:r>
                                  <a:rPr lang="en-US" altLang="zh-CN" i="1">
                                    <a:solidFill>
                                      <a:srgbClr val="FF00FF"/>
                                    </a:solidFill>
                                    <a:latin typeface="Cambria Math" panose="02040503050406030204" pitchFamily="18" charset="0"/>
                                  </a:rPr>
                                  <m:t>|</m:t>
                                </m:r>
                                <m:sSub>
                                  <m:sSubPr>
                                    <m:ctrlPr>
                                      <a:rPr lang="en-US" altLang="zh-CN" i="1">
                                        <a:solidFill>
                                          <a:srgbClr val="FF00FF"/>
                                        </a:solidFill>
                                        <a:latin typeface="Cambria Math" panose="02040503050406030204" pitchFamily="18" charset="0"/>
                                      </a:rPr>
                                    </m:ctrlPr>
                                  </m:sSubPr>
                                  <m:e>
                                    <m:r>
                                      <a:rPr lang="en-US" altLang="zh-CN" i="1">
                                        <a:solidFill>
                                          <a:srgbClr val="FF00FF"/>
                                        </a:solidFill>
                                        <a:latin typeface="Cambria Math" panose="02040503050406030204" pitchFamily="18" charset="0"/>
                                      </a:rPr>
                                      <m:t>𝑫</m:t>
                                    </m:r>
                                  </m:e>
                                  <m:sub>
                                    <m:r>
                                      <a:rPr lang="en-US" altLang="zh-CN" i="1">
                                        <a:solidFill>
                                          <a:srgbClr val="FF00FF"/>
                                        </a:solidFill>
                                        <a:latin typeface="Cambria Math" panose="02040503050406030204" pitchFamily="18" charset="0"/>
                                      </a:rPr>
                                      <m:t>𝒊𝒌</m:t>
                                    </m:r>
                                  </m:sub>
                                </m:sSub>
                                <m:r>
                                  <a:rPr lang="en-US" altLang="zh-CN" i="1">
                                    <a:solidFill>
                                      <a:srgbClr val="FF00FF"/>
                                    </a:solidFill>
                                    <a:latin typeface="Cambria Math" panose="02040503050406030204" pitchFamily="18" charset="0"/>
                                  </a:rPr>
                                  <m:t>|</m:t>
                                </m:r>
                              </m:num>
                              <m:den>
                                <m:sSub>
                                  <m:sSubPr>
                                    <m:ctrlPr>
                                      <a:rPr lang="en-US" altLang="zh-CN" i="1">
                                        <a:solidFill>
                                          <a:srgbClr val="FF00FF"/>
                                        </a:solidFill>
                                        <a:latin typeface="Cambria Math" panose="02040503050406030204" pitchFamily="18" charset="0"/>
                                      </a:rPr>
                                    </m:ctrlPr>
                                  </m:sSubPr>
                                  <m:e>
                                    <m:r>
                                      <a:rPr lang="en-US" altLang="zh-CN" i="1">
                                        <a:solidFill>
                                          <a:srgbClr val="FF00FF"/>
                                        </a:solidFill>
                                        <a:latin typeface="Cambria Math" panose="02040503050406030204" pitchFamily="18" charset="0"/>
                                      </a:rPr>
                                      <m:t>|</m:t>
                                    </m:r>
                                    <m:r>
                                      <a:rPr lang="en-US" altLang="zh-CN" i="1">
                                        <a:solidFill>
                                          <a:srgbClr val="FF00FF"/>
                                        </a:solidFill>
                                        <a:latin typeface="Cambria Math" panose="02040503050406030204" pitchFamily="18" charset="0"/>
                                      </a:rPr>
                                      <m:t>𝑫</m:t>
                                    </m:r>
                                  </m:e>
                                  <m:sub>
                                    <m:r>
                                      <a:rPr lang="en-US" altLang="zh-CN" i="1">
                                        <a:solidFill>
                                          <a:srgbClr val="FF00FF"/>
                                        </a:solidFill>
                                        <a:latin typeface="Cambria Math" panose="02040503050406030204" pitchFamily="18" charset="0"/>
                                      </a:rPr>
                                      <m:t>𝒊</m:t>
                                    </m:r>
                                  </m:sub>
                                </m:sSub>
                                <m:r>
                                  <a:rPr lang="en-US" altLang="zh-CN" i="1">
                                    <a:solidFill>
                                      <a:srgbClr val="FF00FF"/>
                                    </a:solidFill>
                                    <a:latin typeface="Cambria Math" panose="02040503050406030204" pitchFamily="18" charset="0"/>
                                  </a:rPr>
                                  <m:t>|</m:t>
                                </m:r>
                              </m:den>
                            </m:f>
                            <m:func>
                              <m:funcPr>
                                <m:ctrlPr>
                                  <a:rPr lang="en-US" altLang="zh-CN" i="1">
                                    <a:solidFill>
                                      <a:srgbClr val="FF00FF"/>
                                    </a:solidFill>
                                    <a:latin typeface="Cambria Math" panose="02040503050406030204" pitchFamily="18" charset="0"/>
                                  </a:rPr>
                                </m:ctrlPr>
                              </m:funcPr>
                              <m:fName>
                                <m:sSub>
                                  <m:sSubPr>
                                    <m:ctrlPr>
                                      <a:rPr lang="en-US" altLang="zh-CN" i="1">
                                        <a:solidFill>
                                          <a:srgbClr val="FF00FF"/>
                                        </a:solidFill>
                                        <a:latin typeface="Cambria Math" panose="02040503050406030204" pitchFamily="18" charset="0"/>
                                      </a:rPr>
                                    </m:ctrlPr>
                                  </m:sSubPr>
                                  <m:e>
                                    <m:r>
                                      <m:rPr>
                                        <m:sty m:val="p"/>
                                      </m:rPr>
                                      <a:rPr lang="en-US" altLang="zh-CN">
                                        <a:solidFill>
                                          <a:srgbClr val="FF00FF"/>
                                        </a:solidFill>
                                        <a:latin typeface="Cambria Math" panose="02040503050406030204" pitchFamily="18" charset="0"/>
                                      </a:rPr>
                                      <m:t>log</m:t>
                                    </m:r>
                                  </m:e>
                                  <m:sub>
                                    <m:r>
                                      <a:rPr lang="en-US" altLang="zh-CN" i="1">
                                        <a:solidFill>
                                          <a:srgbClr val="FF00FF"/>
                                        </a:solidFill>
                                        <a:latin typeface="Cambria Math" panose="02040503050406030204" pitchFamily="18" charset="0"/>
                                      </a:rPr>
                                      <m:t>𝟐</m:t>
                                    </m:r>
                                  </m:sub>
                                </m:sSub>
                              </m:fName>
                              <m:e>
                                <m:f>
                                  <m:fPr>
                                    <m:ctrlPr>
                                      <a:rPr lang="en-US" altLang="zh-CN" i="1">
                                        <a:solidFill>
                                          <a:srgbClr val="FF00FF"/>
                                        </a:solidFill>
                                        <a:latin typeface="Cambria Math" panose="02040503050406030204" pitchFamily="18" charset="0"/>
                                      </a:rPr>
                                    </m:ctrlPr>
                                  </m:fPr>
                                  <m:num>
                                    <m:r>
                                      <a:rPr lang="en-US" altLang="zh-CN" i="1">
                                        <a:solidFill>
                                          <a:srgbClr val="FF00FF"/>
                                        </a:solidFill>
                                        <a:latin typeface="Cambria Math" panose="02040503050406030204" pitchFamily="18" charset="0"/>
                                      </a:rPr>
                                      <m:t>|</m:t>
                                    </m:r>
                                    <m:sSub>
                                      <m:sSubPr>
                                        <m:ctrlPr>
                                          <a:rPr lang="en-US" altLang="zh-CN" i="1">
                                            <a:solidFill>
                                              <a:srgbClr val="FF00FF"/>
                                            </a:solidFill>
                                            <a:latin typeface="Cambria Math" panose="02040503050406030204" pitchFamily="18" charset="0"/>
                                          </a:rPr>
                                        </m:ctrlPr>
                                      </m:sSubPr>
                                      <m:e>
                                        <m:r>
                                          <a:rPr lang="en-US" altLang="zh-CN" i="1">
                                            <a:solidFill>
                                              <a:srgbClr val="FF00FF"/>
                                            </a:solidFill>
                                            <a:latin typeface="Cambria Math" panose="02040503050406030204" pitchFamily="18" charset="0"/>
                                          </a:rPr>
                                          <m:t>𝑫</m:t>
                                        </m:r>
                                      </m:e>
                                      <m:sub>
                                        <m:r>
                                          <a:rPr lang="en-US" altLang="zh-CN" i="1">
                                            <a:solidFill>
                                              <a:srgbClr val="FF00FF"/>
                                            </a:solidFill>
                                            <a:latin typeface="Cambria Math" panose="02040503050406030204" pitchFamily="18" charset="0"/>
                                          </a:rPr>
                                          <m:t>𝒊𝒌</m:t>
                                        </m:r>
                                      </m:sub>
                                    </m:sSub>
                                    <m:r>
                                      <a:rPr lang="en-US" altLang="zh-CN" i="1">
                                        <a:solidFill>
                                          <a:srgbClr val="FF00FF"/>
                                        </a:solidFill>
                                        <a:latin typeface="Cambria Math" panose="02040503050406030204" pitchFamily="18" charset="0"/>
                                      </a:rPr>
                                      <m:t>|</m:t>
                                    </m:r>
                                  </m:num>
                                  <m:den>
                                    <m:sSub>
                                      <m:sSubPr>
                                        <m:ctrlPr>
                                          <a:rPr lang="en-US" altLang="zh-CN" i="1">
                                            <a:solidFill>
                                              <a:srgbClr val="FF00FF"/>
                                            </a:solidFill>
                                            <a:latin typeface="Cambria Math" panose="02040503050406030204" pitchFamily="18" charset="0"/>
                                          </a:rPr>
                                        </m:ctrlPr>
                                      </m:sSubPr>
                                      <m:e>
                                        <m:r>
                                          <a:rPr lang="en-US" altLang="zh-CN" i="1">
                                            <a:solidFill>
                                              <a:srgbClr val="FF00FF"/>
                                            </a:solidFill>
                                            <a:latin typeface="Cambria Math" panose="02040503050406030204" pitchFamily="18" charset="0"/>
                                          </a:rPr>
                                          <m:t>|</m:t>
                                        </m:r>
                                        <m:r>
                                          <a:rPr lang="en-US" altLang="zh-CN" i="1">
                                            <a:solidFill>
                                              <a:srgbClr val="FF00FF"/>
                                            </a:solidFill>
                                            <a:latin typeface="Cambria Math" panose="02040503050406030204" pitchFamily="18" charset="0"/>
                                          </a:rPr>
                                          <m:t>𝑫</m:t>
                                        </m:r>
                                      </m:e>
                                      <m:sub>
                                        <m:r>
                                          <a:rPr lang="en-US" altLang="zh-CN" i="1">
                                            <a:solidFill>
                                              <a:srgbClr val="FF00FF"/>
                                            </a:solidFill>
                                            <a:latin typeface="Cambria Math" panose="02040503050406030204" pitchFamily="18" charset="0"/>
                                          </a:rPr>
                                          <m:t>𝒊</m:t>
                                        </m:r>
                                      </m:sub>
                                    </m:sSub>
                                    <m:r>
                                      <a:rPr lang="en-US" altLang="zh-CN" i="1">
                                        <a:solidFill>
                                          <a:srgbClr val="FF00FF"/>
                                        </a:solidFill>
                                        <a:latin typeface="Cambria Math" panose="02040503050406030204" pitchFamily="18" charset="0"/>
                                      </a:rPr>
                                      <m:t>|</m:t>
                                    </m:r>
                                  </m:den>
                                </m:f>
                              </m:e>
                            </m:func>
                          </m:e>
                        </m:nary>
                      </m:e>
                    </m:nary>
                  </m:oMath>
                </a14:m>
                <a:endParaRPr lang="en-US" altLang="zh-CN" dirty="0"/>
              </a:p>
              <a:p>
                <a:r>
                  <a:rPr lang="zh-CN" altLang="en-US" dirty="0"/>
                  <a:t>信息增益</a:t>
                </a:r>
                <a:r>
                  <a:rPr lang="en-US" altLang="zh-CN" dirty="0"/>
                  <a:t>H(D)-H(D|A)</a:t>
                </a:r>
                <a:endParaRPr lang="zh-CN" altLang="en-US" dirty="0"/>
              </a:p>
            </p:txBody>
          </p:sp>
        </mc:Choice>
        <mc:Fallback xmlns="">
          <p:sp>
            <p:nvSpPr>
              <p:cNvPr id="3" name="内容占位符 2">
                <a:extLst>
                  <a:ext uri="{FF2B5EF4-FFF2-40B4-BE49-F238E27FC236}">
                    <a16:creationId xmlns:a16="http://schemas.microsoft.com/office/drawing/2014/main" id="{41BB55FE-EB1C-4078-B956-3999A092B9DE}"/>
                  </a:ext>
                </a:extLst>
              </p:cNvPr>
              <p:cNvSpPr>
                <a:spLocks noGrp="1" noRot="1" noChangeAspect="1" noMove="1" noResize="1" noEditPoints="1" noAdjustHandles="1" noChangeArrowheads="1" noChangeShapeType="1" noTextEdit="1"/>
              </p:cNvSpPr>
              <p:nvPr>
                <p:ph idx="1"/>
              </p:nvPr>
            </p:nvSpPr>
            <p:spPr>
              <a:blipFill>
                <a:blip r:embed="rId3"/>
                <a:stretch>
                  <a:fillRect l="-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352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D6F0D848-89C8-4A67-9291-A602314ADD51}"/>
              </a:ext>
            </a:extLst>
          </p:cNvPr>
          <p:cNvPicPr>
            <a:picLocks noChangeAspect="1"/>
          </p:cNvPicPr>
          <p:nvPr/>
        </p:nvPicPr>
        <p:blipFill>
          <a:blip r:embed="rId2"/>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389423-C5A6-4203-A196-05E1BD490620}"/>
                  </a:ext>
                </a:extLst>
              </p:cNvPr>
              <p:cNvSpPr txBox="1"/>
              <p:nvPr/>
            </p:nvSpPr>
            <p:spPr>
              <a:xfrm>
                <a:off x="7039841" y="2337955"/>
                <a:ext cx="3984914" cy="21088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0" smtClean="0">
                          <a:latin typeface="Cambria Math" panose="02040503050406030204" pitchFamily="18" charset="0"/>
                        </a:rPr>
                        <m:t>=−</m:t>
                      </m:r>
                      <m:nary>
                        <m:naryPr>
                          <m:chr m:val="∑"/>
                          <m:ctrlPr>
                            <a:rPr lang="en-US" altLang="zh-CN" sz="2400" b="1" i="1">
                              <a:latin typeface="Cambria Math" panose="02040503050406030204" pitchFamily="18" charset="0"/>
                            </a:rPr>
                          </m:ctrlPr>
                        </m:naryPr>
                        <m:sub>
                          <m:r>
                            <a:rPr lang="en-US" altLang="zh-CN" sz="2400" b="1" i="1" smtClean="0">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smtClean="0">
                              <a:latin typeface="Cambria Math" panose="02040503050406030204" pitchFamily="18" charset="0"/>
                            </a:rPr>
                            <m:t>𝑲</m:t>
                          </m:r>
                        </m:sup>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smtClean="0">
                                          <a:latin typeface="Cambria Math" panose="02040503050406030204" pitchFamily="18" charset="0"/>
                                        </a:rPr>
                                        <m:t>𝒌</m:t>
                                      </m:r>
                                    </m:sub>
                                  </m:sSub>
                                </m:e>
                              </m:d>
                            </m:num>
                            <m:den>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d>
                            </m:den>
                          </m:f>
                          <m:func>
                            <m:funcPr>
                              <m:ctrlPr>
                                <a:rPr lang="en-US" altLang="zh-CN" sz="2400" b="1" i="1" smtClean="0">
                                  <a:latin typeface="Cambria Math" panose="02040503050406030204" pitchFamily="18" charset="0"/>
                                </a:rPr>
                              </m:ctrlPr>
                            </m:funcPr>
                            <m:fName>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𝐥𝐨𝐠</m:t>
                                  </m:r>
                                </m:e>
                                <m:sub>
                                  <m:r>
                                    <a:rPr lang="en-US" altLang="zh-CN" sz="2400" b="1" i="1" smtClean="0">
                                      <a:latin typeface="Cambria Math" panose="02040503050406030204" pitchFamily="18" charset="0"/>
                                    </a:rPr>
                                    <m:t>𝟐</m:t>
                                  </m:r>
                                </m:sub>
                              </m:sSub>
                            </m:fName>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𝒌</m:t>
                                          </m:r>
                                        </m:sub>
                                      </m:sSub>
                                    </m:e>
                                  </m:d>
                                </m:num>
                                <m:den>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d>
                                </m:den>
                              </m:f>
                            </m:e>
                          </m:func>
                        </m:e>
                      </m:nary>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𝟔</m:t>
                          </m:r>
                        </m:num>
                        <m:den>
                          <m:r>
                            <a:rPr lang="en-US" altLang="zh-CN" sz="2400" b="1" i="1" smtClean="0">
                              <a:latin typeface="Cambria Math" panose="02040503050406030204" pitchFamily="18" charset="0"/>
                            </a:rPr>
                            <m:t>𝟏𝟓</m:t>
                          </m:r>
                        </m:den>
                      </m:f>
                      <m:r>
                        <a:rPr lang="en-US" altLang="zh-CN" sz="2400" b="1" i="1" smtClean="0">
                          <a:latin typeface="Cambria Math" panose="02040503050406030204" pitchFamily="18" charset="0"/>
                        </a:rPr>
                        <m:t>𝒍𝒐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𝒈</m:t>
                          </m:r>
                        </m:e>
                        <m:sub>
                          <m:r>
                            <a:rPr lang="en-US" altLang="zh-CN" sz="2400" b="1" i="1" smtClean="0">
                              <a:latin typeface="Cambria Math" panose="02040503050406030204" pitchFamily="18" charset="0"/>
                            </a:rPr>
                            <m:t>𝟐</m:t>
                          </m:r>
                        </m:sub>
                      </m:sSub>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𝟔</m:t>
                          </m:r>
                        </m:num>
                        <m:den>
                          <m:r>
                            <a:rPr lang="en-US" altLang="zh-CN" sz="2400" b="1" i="1">
                              <a:latin typeface="Cambria Math" panose="02040503050406030204" pitchFamily="18" charset="0"/>
                            </a:rPr>
                            <m:t>𝟏𝟓</m:t>
                          </m:r>
                        </m:den>
                      </m:f>
                      <m:r>
                        <a:rPr lang="en-US" altLang="zh-CN" sz="2400" b="1" i="0"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𝟗</m:t>
                          </m:r>
                        </m:num>
                        <m:den>
                          <m:r>
                            <a:rPr lang="en-US" altLang="zh-CN" sz="2400" b="1" i="1">
                              <a:latin typeface="Cambria Math" panose="02040503050406030204" pitchFamily="18" charset="0"/>
                            </a:rPr>
                            <m:t>𝟏𝟓</m:t>
                          </m:r>
                        </m:den>
                      </m:f>
                      <m:r>
                        <a:rPr lang="en-US" altLang="zh-CN" sz="2400" b="1" i="1">
                          <a:latin typeface="Cambria Math" panose="02040503050406030204" pitchFamily="18" charset="0"/>
                        </a:rPr>
                        <m:t>𝒍𝒐</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𝒈</m:t>
                          </m:r>
                        </m:e>
                        <m:sub>
                          <m:r>
                            <a:rPr lang="en-US" altLang="zh-CN" sz="2400" b="1" i="1">
                              <a:latin typeface="Cambria Math" panose="02040503050406030204" pitchFamily="18" charset="0"/>
                            </a:rPr>
                            <m:t>𝟐</m:t>
                          </m:r>
                        </m:sub>
                      </m:sSub>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𝟗</m:t>
                          </m:r>
                        </m:num>
                        <m:den>
                          <m:r>
                            <a:rPr lang="en-US" altLang="zh-CN" sz="2400" b="1" i="1">
                              <a:latin typeface="Cambria Math" panose="02040503050406030204" pitchFamily="18" charset="0"/>
                            </a:rPr>
                            <m:t>𝟏𝟓</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8" name="文本框 7">
                <a:extLst>
                  <a:ext uri="{FF2B5EF4-FFF2-40B4-BE49-F238E27FC236}">
                    <a16:creationId xmlns:a16="http://schemas.microsoft.com/office/drawing/2014/main" id="{B7389423-C5A6-4203-A196-05E1BD490620}"/>
                  </a:ext>
                </a:extLst>
              </p:cNvPr>
              <p:cNvSpPr txBox="1">
                <a:spLocks noRot="1" noChangeAspect="1" noMove="1" noResize="1" noEditPoints="1" noAdjustHandles="1" noChangeArrowheads="1" noChangeShapeType="1" noTextEdit="1"/>
              </p:cNvSpPr>
              <p:nvPr/>
            </p:nvSpPr>
            <p:spPr>
              <a:xfrm>
                <a:off x="7039841" y="2337955"/>
                <a:ext cx="3984914" cy="2108847"/>
              </a:xfrm>
              <a:prstGeom prst="rect">
                <a:avLst/>
              </a:prstGeom>
              <a:blipFill>
                <a:blip r:embed="rId3"/>
                <a:stretch>
                  <a:fillRect l="-612" b="-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610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9DE00-C483-4238-A323-C909D7A759D3}"/>
              </a:ext>
            </a:extLst>
          </p:cNvPr>
          <p:cNvSpPr>
            <a:spLocks noGrp="1"/>
          </p:cNvSpPr>
          <p:nvPr>
            <p:ph type="title"/>
          </p:nvPr>
        </p:nvSpPr>
        <p:spPr/>
        <p:txBody>
          <a:bodyPr/>
          <a:lstStyle/>
          <a:p>
            <a:r>
              <a:rPr lang="zh-CN" altLang="en-US" dirty="0"/>
              <a:t>决策树</a:t>
            </a:r>
          </a:p>
        </p:txBody>
      </p:sp>
      <p:sp>
        <p:nvSpPr>
          <p:cNvPr id="3" name="内容占位符 2">
            <a:extLst>
              <a:ext uri="{FF2B5EF4-FFF2-40B4-BE49-F238E27FC236}">
                <a16:creationId xmlns:a16="http://schemas.microsoft.com/office/drawing/2014/main" id="{530649C3-BB31-4149-AE85-5FCB35F52816}"/>
              </a:ext>
            </a:extLst>
          </p:cNvPr>
          <p:cNvSpPr>
            <a:spLocks noGrp="1"/>
          </p:cNvSpPr>
          <p:nvPr>
            <p:ph idx="1"/>
          </p:nvPr>
        </p:nvSpPr>
        <p:spPr/>
        <p:txBody>
          <a:bodyPr/>
          <a:lstStyle/>
          <a:p>
            <a:r>
              <a:rPr lang="zh-CN" altLang="en-US" dirty="0"/>
              <a:t>决策树是一种基本的分类和回归方法</a:t>
            </a:r>
            <a:endParaRPr lang="en-US" altLang="zh-CN" dirty="0"/>
          </a:p>
          <a:p>
            <a:endParaRPr lang="en-US" altLang="zh-CN" dirty="0"/>
          </a:p>
          <a:p>
            <a:endParaRPr lang="en-US" altLang="zh-CN" dirty="0"/>
          </a:p>
          <a:p>
            <a:r>
              <a:rPr lang="zh-CN" altLang="en-US" dirty="0"/>
              <a:t>星期六上午是否适合打网球</a:t>
            </a:r>
            <a:endParaRPr lang="en-US" altLang="zh-CN" dirty="0"/>
          </a:p>
          <a:p>
            <a:pPr lvl="1"/>
            <a:r>
              <a:rPr lang="zh-CN" altLang="en-US" dirty="0"/>
              <a:t>是</a:t>
            </a:r>
            <a:endParaRPr lang="en-US" altLang="zh-CN" dirty="0"/>
          </a:p>
          <a:p>
            <a:pPr lvl="1"/>
            <a:r>
              <a:rPr lang="zh-CN" altLang="en-US" dirty="0"/>
              <a:t>否</a:t>
            </a:r>
          </a:p>
        </p:txBody>
      </p:sp>
      <p:pic>
        <p:nvPicPr>
          <p:cNvPr id="4" name="图片 3">
            <a:extLst>
              <a:ext uri="{FF2B5EF4-FFF2-40B4-BE49-F238E27FC236}">
                <a16:creationId xmlns:a16="http://schemas.microsoft.com/office/drawing/2014/main" id="{7F09DFA9-FDBF-45EE-ABFB-0C1B59C84374}"/>
              </a:ext>
            </a:extLst>
          </p:cNvPr>
          <p:cNvPicPr>
            <a:picLocks noChangeAspect="1"/>
          </p:cNvPicPr>
          <p:nvPr/>
        </p:nvPicPr>
        <p:blipFill>
          <a:blip r:embed="rId3"/>
          <a:stretch>
            <a:fillRect/>
          </a:stretch>
        </p:blipFill>
        <p:spPr>
          <a:xfrm>
            <a:off x="5830408" y="2718032"/>
            <a:ext cx="6261392" cy="3864265"/>
          </a:xfrm>
          <a:prstGeom prst="rect">
            <a:avLst/>
          </a:prstGeom>
        </p:spPr>
      </p:pic>
    </p:spTree>
    <p:extLst>
      <p:ext uri="{BB962C8B-B14F-4D97-AF65-F5344CB8AC3E}">
        <p14:creationId xmlns:p14="http://schemas.microsoft.com/office/powerpoint/2010/main" val="285388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D6F0D848-89C8-4A67-9291-A602314ADD51}"/>
              </a:ext>
            </a:extLst>
          </p:cNvPr>
          <p:cNvPicPr>
            <a:picLocks noChangeAspect="1"/>
          </p:cNvPicPr>
          <p:nvPr/>
        </p:nvPicPr>
        <p:blipFill>
          <a:blip r:embed="rId2"/>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389423-C5A6-4203-A196-05E1BD490620}"/>
                  </a:ext>
                </a:extLst>
              </p:cNvPr>
              <p:cNvSpPr txBox="1"/>
              <p:nvPr/>
            </p:nvSpPr>
            <p:spPr>
              <a:xfrm>
                <a:off x="1117023" y="1483007"/>
                <a:ext cx="39849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8" name="文本框 7">
                <a:extLst>
                  <a:ext uri="{FF2B5EF4-FFF2-40B4-BE49-F238E27FC236}">
                    <a16:creationId xmlns:a16="http://schemas.microsoft.com/office/drawing/2014/main" id="{B7389423-C5A6-4203-A196-05E1BD490620}"/>
                  </a:ext>
                </a:extLst>
              </p:cNvPr>
              <p:cNvSpPr txBox="1">
                <a:spLocks noRot="1" noChangeAspect="1" noMove="1" noResize="1" noEditPoints="1" noAdjustHandles="1" noChangeArrowheads="1" noChangeShapeType="1" noTextEdit="1"/>
              </p:cNvSpPr>
              <p:nvPr/>
            </p:nvSpPr>
            <p:spPr>
              <a:xfrm>
                <a:off x="1117023" y="1483007"/>
                <a:ext cx="3984914" cy="369332"/>
              </a:xfrm>
              <a:prstGeom prst="rect">
                <a:avLst/>
              </a:prstGeom>
              <a:blipFill>
                <a:blip r:embed="rId3"/>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CB89454-2C3D-4AE3-8568-E86F8C4B1FE8}"/>
                  </a:ext>
                </a:extLst>
              </p:cNvPr>
              <p:cNvSpPr/>
              <p:nvPr/>
            </p:nvSpPr>
            <p:spPr>
              <a:xfrm>
                <a:off x="6757753" y="488129"/>
                <a:ext cx="3508465" cy="2144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e>
                      </m:d>
                      <m:r>
                        <a:rPr lang="en-US" altLang="zh-CN" sz="2400" b="1" i="1">
                          <a:latin typeface="Cambria Math" panose="02040503050406030204" pitchFamily="18" charset="0"/>
                        </a:rPr>
                        <m:t>=</m:t>
                      </m:r>
                      <m:nary>
                        <m:naryPr>
                          <m:chr m:val="∑"/>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𝒏</m:t>
                          </m:r>
                        </m:sup>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num>
                            <m:den>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den>
                          </m:f>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e>
                              </m:d>
                            </m:num>
                            <m:den>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𝑲</m:t>
                              </m:r>
                            </m:sup>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𝟐</m:t>
                                      </m:r>
                                    </m:sub>
                                  </m:sSub>
                                </m:fName>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e>
                              </m:func>
                            </m:e>
                          </m:nary>
                        </m:e>
                      </m:nary>
                    </m:oMath>
                  </m:oMathPara>
                </a14:m>
                <a:endParaRPr lang="zh-CN" altLang="en-US" sz="2400" dirty="0"/>
              </a:p>
            </p:txBody>
          </p:sp>
        </mc:Choice>
        <mc:Fallback xmlns="">
          <p:sp>
            <p:nvSpPr>
              <p:cNvPr id="5" name="矩形 4">
                <a:extLst>
                  <a:ext uri="{FF2B5EF4-FFF2-40B4-BE49-F238E27FC236}">
                    <a16:creationId xmlns:a16="http://schemas.microsoft.com/office/drawing/2014/main" id="{5CB89454-2C3D-4AE3-8568-E86F8C4B1FE8}"/>
                  </a:ext>
                </a:extLst>
              </p:cNvPr>
              <p:cNvSpPr>
                <a:spLocks noRot="1" noChangeAspect="1" noMove="1" noResize="1" noEditPoints="1" noAdjustHandles="1" noChangeArrowheads="1" noChangeShapeType="1" noTextEdit="1"/>
              </p:cNvSpPr>
              <p:nvPr/>
            </p:nvSpPr>
            <p:spPr>
              <a:xfrm>
                <a:off x="6757753" y="488129"/>
                <a:ext cx="3508465" cy="2144561"/>
              </a:xfrm>
              <a:prstGeom prst="rect">
                <a:avLst/>
              </a:prstGeom>
              <a:blipFill>
                <a:blip r:embed="rId4"/>
                <a:stretch>
                  <a:fillRect r="-1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688407-5E86-462D-8C97-9169D6F8704C}"/>
                  </a:ext>
                </a:extLst>
              </p:cNvPr>
              <p:cNvSpPr/>
              <p:nvPr/>
            </p:nvSpPr>
            <p:spPr>
              <a:xfrm>
                <a:off x="6757753" y="3380291"/>
                <a:ext cx="4183874" cy="239693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 </m:t>
                      </m:r>
                      <m:r>
                        <a:rPr lang="en-US" altLang="zh-CN" sz="2400" b="1" i="1" smtClean="0">
                          <a:solidFill>
                            <a:schemeClr val="tx1"/>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𝟐</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𝟐</m:t>
                                  </m:r>
                                </m:num>
                                <m:den>
                                  <m:r>
                                    <a:rPr lang="en-US" altLang="zh-CN" sz="2400" b="1" i="1">
                                      <a:solidFill>
                                        <a:srgbClr val="FF0000"/>
                                      </a:solidFill>
                                      <a:latin typeface="Cambria Math" panose="02040503050406030204" pitchFamily="18" charset="0"/>
                                    </a:rPr>
                                    <m:t>𝟓</m:t>
                                  </m:r>
                                </m:den>
                              </m:f>
                            </m:e>
                          </m:func>
                        </m:e>
                      </m:d>
                    </m:oMath>
                  </m:oMathPara>
                </a14:m>
                <a:endParaRPr lang="en-US" altLang="zh-CN" sz="2400" b="1" i="1" dirty="0">
                  <a:latin typeface="Cambria Math" panose="02040503050406030204" pitchFamily="18" charset="0"/>
                </a:endParaRP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rgbClr val="0097CC"/>
                            </a:solidFill>
                            <a:latin typeface="Cambria Math" panose="02040503050406030204" pitchFamily="18" charset="0"/>
                          </a:rPr>
                        </m:ctrlPr>
                      </m:fPr>
                      <m:num>
                        <m:r>
                          <a:rPr lang="en-US" altLang="zh-CN" sz="2400" b="1" i="1">
                            <a:solidFill>
                              <a:srgbClr val="0097CC"/>
                            </a:solidFill>
                            <a:latin typeface="Cambria Math" panose="02040503050406030204" pitchFamily="18" charset="0"/>
                          </a:rPr>
                          <m:t>𝟓</m:t>
                        </m:r>
                      </m:num>
                      <m:den>
                        <m:r>
                          <a:rPr lang="en-US" altLang="zh-CN" sz="2400" b="1" i="1">
                            <a:solidFill>
                              <a:srgbClr val="0097CC"/>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𝟐</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𝟐</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𝟑</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𝟑</m:t>
                                </m:r>
                              </m:num>
                              <m:den>
                                <m:r>
                                  <a:rPr lang="en-US" altLang="zh-CN" sz="2400" b="1" i="1">
                                    <a:solidFill>
                                      <a:srgbClr val="FF0000"/>
                                    </a:solidFill>
                                    <a:latin typeface="Cambria Math" panose="02040503050406030204" pitchFamily="18" charset="0"/>
                                  </a:rPr>
                                  <m:t>𝟓</m:t>
                                </m:r>
                              </m:den>
                            </m:f>
                          </m:e>
                        </m:func>
                      </m:e>
                    </m:d>
                  </m:oMath>
                </a14:m>
                <a:r>
                  <a:rPr lang="en-US" altLang="zh-CN" sz="2400" b="1" dirty="0"/>
                  <a:t>       </a:t>
                </a: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rgbClr val="00B050"/>
                            </a:solidFill>
                            <a:latin typeface="Cambria Math" panose="02040503050406030204" pitchFamily="18" charset="0"/>
                          </a:rPr>
                        </m:ctrlPr>
                      </m:fPr>
                      <m:num>
                        <m:r>
                          <a:rPr lang="en-US" altLang="zh-CN" sz="2400" b="1" i="1">
                            <a:solidFill>
                              <a:srgbClr val="00B050"/>
                            </a:solidFill>
                            <a:latin typeface="Cambria Math" panose="02040503050406030204" pitchFamily="18" charset="0"/>
                          </a:rPr>
                          <m:t>𝟓</m:t>
                        </m:r>
                      </m:num>
                      <m:den>
                        <m:r>
                          <a:rPr lang="en-US" altLang="zh-CN" sz="2400" b="1" i="1">
                            <a:solidFill>
                              <a:srgbClr val="00B05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a:solidFill>
                                      <a:srgbClr val="FF0000"/>
                                    </a:solidFill>
                                    <a:latin typeface="Cambria Math" panose="02040503050406030204" pitchFamily="18" charset="0"/>
                                  </a:rPr>
                                  <m:t>𝟓</m:t>
                                </m:r>
                              </m:den>
                            </m:f>
                          </m:e>
                        </m:func>
                      </m:e>
                    </m:d>
                  </m:oMath>
                </a14:m>
                <a:endParaRPr lang="en-US" altLang="zh-CN"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𝟎</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𝟖𝟖𝟖</m:t>
                      </m:r>
                    </m:oMath>
                  </m:oMathPara>
                </a14:m>
                <a:endParaRPr lang="zh-CN" altLang="en-US" sz="2400" b="1" dirty="0"/>
              </a:p>
            </p:txBody>
          </p:sp>
        </mc:Choice>
        <mc:Fallback xmlns="">
          <p:sp>
            <p:nvSpPr>
              <p:cNvPr id="6" name="矩形 5">
                <a:extLst>
                  <a:ext uri="{FF2B5EF4-FFF2-40B4-BE49-F238E27FC236}">
                    <a16:creationId xmlns:a16="http://schemas.microsoft.com/office/drawing/2014/main" id="{7E688407-5E86-462D-8C97-9169D6F8704C}"/>
                  </a:ext>
                </a:extLst>
              </p:cNvPr>
              <p:cNvSpPr>
                <a:spLocks noRot="1" noChangeAspect="1" noMove="1" noResize="1" noEditPoints="1" noAdjustHandles="1" noChangeArrowheads="1" noChangeShapeType="1" noTextEdit="1"/>
              </p:cNvSpPr>
              <p:nvPr/>
            </p:nvSpPr>
            <p:spPr>
              <a:xfrm>
                <a:off x="6757753" y="3380291"/>
                <a:ext cx="4183874" cy="2396938"/>
              </a:xfrm>
              <a:prstGeom prst="rect">
                <a:avLst/>
              </a:prstGeom>
              <a:blipFill>
                <a:blip r:embed="rId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25DA31-78C6-472E-B0DB-204DE42A315A}"/>
              </a:ext>
            </a:extLst>
          </p:cNvPr>
          <p:cNvSpPr txBox="1"/>
          <p:nvPr/>
        </p:nvSpPr>
        <p:spPr>
          <a:xfrm>
            <a:off x="6889173" y="2815936"/>
            <a:ext cx="1776845" cy="461665"/>
          </a:xfrm>
          <a:prstGeom prst="rect">
            <a:avLst/>
          </a:prstGeom>
          <a:noFill/>
        </p:spPr>
        <p:txBody>
          <a:bodyPr wrap="square" rtlCol="0">
            <a:spAutoFit/>
          </a:bodyPr>
          <a:lstStyle/>
          <a:p>
            <a:r>
              <a:rPr lang="zh-CN" altLang="en-US" sz="2400" dirty="0">
                <a:solidFill>
                  <a:srgbClr val="7030A0"/>
                </a:solidFill>
                <a:latin typeface="华文楷体" panose="02010600040101010101" pitchFamily="2" charset="-122"/>
                <a:ea typeface="华文楷体" panose="02010600040101010101" pitchFamily="2" charset="-122"/>
              </a:rPr>
              <a:t>以年龄为例：</a:t>
            </a:r>
          </a:p>
        </p:txBody>
      </p:sp>
    </p:spTree>
    <p:extLst>
      <p:ext uri="{BB962C8B-B14F-4D97-AF65-F5344CB8AC3E}">
        <p14:creationId xmlns:p14="http://schemas.microsoft.com/office/powerpoint/2010/main" val="2181352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D6F0D848-89C8-4A67-9291-A602314ADD51}"/>
              </a:ext>
            </a:extLst>
          </p:cNvPr>
          <p:cNvPicPr>
            <a:picLocks noChangeAspect="1"/>
          </p:cNvPicPr>
          <p:nvPr/>
        </p:nvPicPr>
        <p:blipFill>
          <a:blip r:embed="rId2"/>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389423-C5A6-4203-A196-05E1BD490620}"/>
                  </a:ext>
                </a:extLst>
              </p:cNvPr>
              <p:cNvSpPr txBox="1"/>
              <p:nvPr/>
            </p:nvSpPr>
            <p:spPr>
              <a:xfrm>
                <a:off x="1117023" y="1483007"/>
                <a:ext cx="39849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8" name="文本框 7">
                <a:extLst>
                  <a:ext uri="{FF2B5EF4-FFF2-40B4-BE49-F238E27FC236}">
                    <a16:creationId xmlns:a16="http://schemas.microsoft.com/office/drawing/2014/main" id="{B7389423-C5A6-4203-A196-05E1BD490620}"/>
                  </a:ext>
                </a:extLst>
              </p:cNvPr>
              <p:cNvSpPr txBox="1">
                <a:spLocks noRot="1" noChangeAspect="1" noMove="1" noResize="1" noEditPoints="1" noAdjustHandles="1" noChangeArrowheads="1" noChangeShapeType="1" noTextEdit="1"/>
              </p:cNvSpPr>
              <p:nvPr/>
            </p:nvSpPr>
            <p:spPr>
              <a:xfrm>
                <a:off x="1117023" y="1483007"/>
                <a:ext cx="3984914" cy="369332"/>
              </a:xfrm>
              <a:prstGeom prst="rect">
                <a:avLst/>
              </a:prstGeom>
              <a:blipFill>
                <a:blip r:embed="rId3"/>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CB89454-2C3D-4AE3-8568-E86F8C4B1FE8}"/>
                  </a:ext>
                </a:extLst>
              </p:cNvPr>
              <p:cNvSpPr/>
              <p:nvPr/>
            </p:nvSpPr>
            <p:spPr>
              <a:xfrm>
                <a:off x="4596444" y="1436636"/>
                <a:ext cx="3508465" cy="46166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年龄</m:t>
                        </m:r>
                      </m:e>
                    </m:d>
                    <m:r>
                      <a:rPr lang="en-US" altLang="zh-CN" sz="2400" b="1" i="1" smtClean="0">
                        <a:latin typeface="Cambria Math" panose="02040503050406030204" pitchFamily="18" charset="0"/>
                      </a:rPr>
                      <m:t>=</m:t>
                    </m:r>
                  </m:oMath>
                </a14:m>
                <a:r>
                  <a:rPr lang="en-US" altLang="zh-CN" sz="2400" b="1" dirty="0"/>
                  <a:t>0.888</a:t>
                </a:r>
                <a:endParaRPr lang="zh-CN" altLang="en-US" sz="2400" b="1" dirty="0"/>
              </a:p>
            </p:txBody>
          </p:sp>
        </mc:Choice>
        <mc:Fallback xmlns="">
          <p:sp>
            <p:nvSpPr>
              <p:cNvPr id="5" name="矩形 4">
                <a:extLst>
                  <a:ext uri="{FF2B5EF4-FFF2-40B4-BE49-F238E27FC236}">
                    <a16:creationId xmlns:a16="http://schemas.microsoft.com/office/drawing/2014/main" id="{5CB89454-2C3D-4AE3-8568-E86F8C4B1FE8}"/>
                  </a:ext>
                </a:extLst>
              </p:cNvPr>
              <p:cNvSpPr>
                <a:spLocks noRot="1" noChangeAspect="1" noMove="1" noResize="1" noEditPoints="1" noAdjustHandles="1" noChangeArrowheads="1" noChangeShapeType="1" noTextEdit="1"/>
              </p:cNvSpPr>
              <p:nvPr/>
            </p:nvSpPr>
            <p:spPr>
              <a:xfrm>
                <a:off x="4596444" y="1436636"/>
                <a:ext cx="3508465" cy="461665"/>
              </a:xfrm>
              <a:prstGeom prst="rect">
                <a:avLst/>
              </a:prstGeom>
              <a:blipFill>
                <a:blip r:embed="rId4"/>
                <a:stretch>
                  <a:fillRect l="-347"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688407-5E86-462D-8C97-9169D6F8704C}"/>
                  </a:ext>
                </a:extLst>
              </p:cNvPr>
              <p:cNvSpPr/>
              <p:nvPr/>
            </p:nvSpPr>
            <p:spPr>
              <a:xfrm>
                <a:off x="6757753" y="3380291"/>
                <a:ext cx="4510322" cy="18442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 </m:t>
                      </m:r>
                      <m:r>
                        <a:rPr lang="en-US" altLang="zh-CN" sz="2400" b="1" i="1" smtClean="0">
                          <a:solidFill>
                            <a:schemeClr val="tx1"/>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𝟓</m:t>
                                  </m:r>
                                </m:den>
                              </m:f>
                            </m:e>
                          </m:func>
                        </m:e>
                      </m:d>
                    </m:oMath>
                  </m:oMathPara>
                </a14:m>
                <a:endParaRPr lang="en-US" altLang="zh-CN" sz="2400" b="1" i="1" dirty="0">
                  <a:latin typeface="Cambria Math" panose="02040503050406030204" pitchFamily="18" charset="0"/>
                </a:endParaRP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𝟏𝟎</m:t>
                        </m:r>
                      </m:num>
                      <m:den>
                        <m:r>
                          <a:rPr lang="en-US" altLang="zh-CN" sz="2400" b="1" i="1">
                            <a:solidFill>
                              <a:schemeClr val="tx1"/>
                            </a:solidFill>
                            <a:latin typeface="Cambria Math" panose="02040503050406030204" pitchFamily="18" charset="0"/>
                          </a:rPr>
                          <m:t>𝟏𝟓</m:t>
                        </m:r>
                      </m:den>
                    </m:f>
                    <m:d>
                      <m:dPr>
                        <m:ctrlPr>
                          <a:rPr lang="en-US" altLang="zh-CN" sz="2400" b="1" i="1">
                            <a:solidFill>
                              <a:schemeClr val="tx1"/>
                            </a:solidFill>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smtClean="0">
                                <a:solidFill>
                                  <a:srgbClr val="FF0000"/>
                                </a:solidFill>
                                <a:latin typeface="Cambria Math" panose="02040503050406030204" pitchFamily="18" charset="0"/>
                              </a:rPr>
                              <m:t>𝟏𝟎</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smtClean="0">
                                    <a:solidFill>
                                      <a:srgbClr val="FF0000"/>
                                    </a:solidFill>
                                    <a:latin typeface="Cambria Math" panose="02040503050406030204" pitchFamily="18" charset="0"/>
                                  </a:rPr>
                                  <m:t>𝟏𝟎</m:t>
                                </m:r>
                              </m:den>
                            </m:f>
                          </m:e>
                        </m:func>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m:t>
                            </m:r>
                          </m:num>
                          <m:den>
                            <m:r>
                              <a:rPr lang="en-US" altLang="zh-CN" sz="2400" b="1" i="1" smtClean="0">
                                <a:solidFill>
                                  <a:schemeClr val="tx1"/>
                                </a:solidFill>
                                <a:latin typeface="Cambria Math" panose="02040503050406030204" pitchFamily="18" charset="0"/>
                              </a:rPr>
                              <m:t>𝟏𝟎</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m:t>
                                </m:r>
                              </m:num>
                              <m:den>
                                <m:r>
                                  <a:rPr lang="en-US" altLang="zh-CN" sz="2400" b="1" i="1" smtClean="0">
                                    <a:solidFill>
                                      <a:schemeClr val="tx1"/>
                                    </a:solidFill>
                                    <a:latin typeface="Cambria Math" panose="02040503050406030204" pitchFamily="18" charset="0"/>
                                  </a:rPr>
                                  <m:t>𝟏𝟎</m:t>
                                </m:r>
                              </m:den>
                            </m:f>
                          </m:e>
                        </m:func>
                      </m:e>
                    </m:d>
                  </m:oMath>
                </a14:m>
                <a:r>
                  <a:rPr lang="en-US" altLang="zh-CN" sz="2400" b="1" dirty="0"/>
                  <a:t>       </a:t>
                </a:r>
                <a:endParaRPr lang="en-US" altLang="zh-CN"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𝟎</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𝟑𝟐𝟒</m:t>
                      </m:r>
                    </m:oMath>
                  </m:oMathPara>
                </a14:m>
                <a:endParaRPr lang="zh-CN" altLang="en-US" sz="2400" b="1" dirty="0"/>
              </a:p>
            </p:txBody>
          </p:sp>
        </mc:Choice>
        <mc:Fallback xmlns="">
          <p:sp>
            <p:nvSpPr>
              <p:cNvPr id="6" name="矩形 5">
                <a:extLst>
                  <a:ext uri="{FF2B5EF4-FFF2-40B4-BE49-F238E27FC236}">
                    <a16:creationId xmlns:a16="http://schemas.microsoft.com/office/drawing/2014/main" id="{7E688407-5E86-462D-8C97-9169D6F8704C}"/>
                  </a:ext>
                </a:extLst>
              </p:cNvPr>
              <p:cNvSpPr>
                <a:spLocks noRot="1" noChangeAspect="1" noMove="1" noResize="1" noEditPoints="1" noAdjustHandles="1" noChangeArrowheads="1" noChangeShapeType="1" noTextEdit="1"/>
              </p:cNvSpPr>
              <p:nvPr/>
            </p:nvSpPr>
            <p:spPr>
              <a:xfrm>
                <a:off x="6757753" y="3380291"/>
                <a:ext cx="4510322" cy="1844223"/>
              </a:xfrm>
              <a:prstGeom prst="rect">
                <a:avLst/>
              </a:prstGeom>
              <a:blipFill>
                <a:blip r:embed="rId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25DA31-78C6-472E-B0DB-204DE42A315A}"/>
              </a:ext>
            </a:extLst>
          </p:cNvPr>
          <p:cNvSpPr txBox="1"/>
          <p:nvPr/>
        </p:nvSpPr>
        <p:spPr>
          <a:xfrm>
            <a:off x="6889173" y="2815936"/>
            <a:ext cx="2462645" cy="461665"/>
          </a:xfrm>
          <a:prstGeom prst="rect">
            <a:avLst/>
          </a:prstGeom>
          <a:noFill/>
        </p:spPr>
        <p:txBody>
          <a:bodyPr wrap="square" rtlCol="0">
            <a:spAutoFit/>
          </a:bodyPr>
          <a:lstStyle/>
          <a:p>
            <a:r>
              <a:rPr lang="zh-CN" altLang="en-US" sz="2400" dirty="0">
                <a:solidFill>
                  <a:srgbClr val="7030A0"/>
                </a:solidFill>
                <a:latin typeface="华文楷体" panose="02010600040101010101" pitchFamily="2" charset="-122"/>
                <a:ea typeface="华文楷体" panose="02010600040101010101" pitchFamily="2" charset="-122"/>
              </a:rPr>
              <a:t>以有工作为特征：</a:t>
            </a:r>
          </a:p>
        </p:txBody>
      </p:sp>
      <p:sp>
        <p:nvSpPr>
          <p:cNvPr id="9" name="矩形 8">
            <a:extLst>
              <a:ext uri="{FF2B5EF4-FFF2-40B4-BE49-F238E27FC236}">
                <a16:creationId xmlns:a16="http://schemas.microsoft.com/office/drawing/2014/main" id="{1BD65954-C0B9-4D51-A81E-1A3FB0E86919}"/>
              </a:ext>
            </a:extLst>
          </p:cNvPr>
          <p:cNvSpPr/>
          <p:nvPr/>
        </p:nvSpPr>
        <p:spPr>
          <a:xfrm>
            <a:off x="890452" y="3013364"/>
            <a:ext cx="5561013" cy="550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ABAF6C8-DE26-4B6A-93DD-158280CA3814}"/>
              </a:ext>
            </a:extLst>
          </p:cNvPr>
          <p:cNvSpPr/>
          <p:nvPr/>
        </p:nvSpPr>
        <p:spPr>
          <a:xfrm>
            <a:off x="890451" y="4384964"/>
            <a:ext cx="5561013" cy="2930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663E30-0D32-437D-AA86-74F72A06BC13}"/>
              </a:ext>
            </a:extLst>
          </p:cNvPr>
          <p:cNvSpPr/>
          <p:nvPr/>
        </p:nvSpPr>
        <p:spPr>
          <a:xfrm>
            <a:off x="890451" y="5764249"/>
            <a:ext cx="5561013" cy="550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127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FA33-65A6-415B-A6E6-161CCABEC6F5}"/>
              </a:ext>
            </a:extLst>
          </p:cNvPr>
          <p:cNvSpPr>
            <a:spLocks noGrp="1"/>
          </p:cNvSpPr>
          <p:nvPr>
            <p:ph type="title"/>
          </p:nvPr>
        </p:nvSpPr>
        <p:spPr/>
        <p:txBody>
          <a:bodyPr/>
          <a:lstStyle/>
          <a:p>
            <a:r>
              <a:rPr lang="zh-CN" altLang="en-US" dirty="0"/>
              <a:t>信息增益</a:t>
            </a:r>
          </a:p>
        </p:txBody>
      </p:sp>
      <p:sp>
        <p:nvSpPr>
          <p:cNvPr id="3" name="内容占位符 2">
            <a:extLst>
              <a:ext uri="{FF2B5EF4-FFF2-40B4-BE49-F238E27FC236}">
                <a16:creationId xmlns:a16="http://schemas.microsoft.com/office/drawing/2014/main" id="{41BB55FE-EB1C-4078-B956-3999A092B9DE}"/>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D6F0D848-89C8-4A67-9291-A602314ADD51}"/>
              </a:ext>
            </a:extLst>
          </p:cNvPr>
          <p:cNvPicPr>
            <a:picLocks noChangeAspect="1"/>
          </p:cNvPicPr>
          <p:nvPr/>
        </p:nvPicPr>
        <p:blipFill>
          <a:blip r:embed="rId2"/>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389423-C5A6-4203-A196-05E1BD490620}"/>
                  </a:ext>
                </a:extLst>
              </p:cNvPr>
              <p:cNvSpPr txBox="1"/>
              <p:nvPr/>
            </p:nvSpPr>
            <p:spPr>
              <a:xfrm>
                <a:off x="1891144" y="1467454"/>
                <a:ext cx="26600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8" name="文本框 7">
                <a:extLst>
                  <a:ext uri="{FF2B5EF4-FFF2-40B4-BE49-F238E27FC236}">
                    <a16:creationId xmlns:a16="http://schemas.microsoft.com/office/drawing/2014/main" id="{B7389423-C5A6-4203-A196-05E1BD490620}"/>
                  </a:ext>
                </a:extLst>
              </p:cNvPr>
              <p:cNvSpPr txBox="1">
                <a:spLocks noRot="1" noChangeAspect="1" noMove="1" noResize="1" noEditPoints="1" noAdjustHandles="1" noChangeArrowheads="1" noChangeShapeType="1" noTextEdit="1"/>
              </p:cNvSpPr>
              <p:nvPr/>
            </p:nvSpPr>
            <p:spPr>
              <a:xfrm>
                <a:off x="1891144" y="1467454"/>
                <a:ext cx="2660073" cy="369332"/>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CB89454-2C3D-4AE3-8568-E86F8C4B1FE8}"/>
                  </a:ext>
                </a:extLst>
              </p:cNvPr>
              <p:cNvSpPr/>
              <p:nvPr/>
            </p:nvSpPr>
            <p:spPr>
              <a:xfrm>
                <a:off x="4477716" y="1436636"/>
                <a:ext cx="3508465" cy="46166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年龄</m:t>
                        </m:r>
                      </m:e>
                    </m:d>
                    <m:r>
                      <a:rPr lang="en-US" altLang="zh-CN" sz="2400" b="1" i="1" smtClean="0">
                        <a:latin typeface="Cambria Math" panose="02040503050406030204" pitchFamily="18" charset="0"/>
                      </a:rPr>
                      <m:t>=</m:t>
                    </m:r>
                  </m:oMath>
                </a14:m>
                <a:r>
                  <a:rPr lang="en-US" altLang="zh-CN" sz="2400" b="1" dirty="0"/>
                  <a:t>0.888</a:t>
                </a:r>
                <a:endParaRPr lang="zh-CN" altLang="en-US" sz="2400" b="1" dirty="0"/>
              </a:p>
            </p:txBody>
          </p:sp>
        </mc:Choice>
        <mc:Fallback xmlns="">
          <p:sp>
            <p:nvSpPr>
              <p:cNvPr id="5" name="矩形 4">
                <a:extLst>
                  <a:ext uri="{FF2B5EF4-FFF2-40B4-BE49-F238E27FC236}">
                    <a16:creationId xmlns:a16="http://schemas.microsoft.com/office/drawing/2014/main" id="{5CB89454-2C3D-4AE3-8568-E86F8C4B1FE8}"/>
                  </a:ext>
                </a:extLst>
              </p:cNvPr>
              <p:cNvSpPr>
                <a:spLocks noRot="1" noChangeAspect="1" noMove="1" noResize="1" noEditPoints="1" noAdjustHandles="1" noChangeArrowheads="1" noChangeShapeType="1" noTextEdit="1"/>
              </p:cNvSpPr>
              <p:nvPr/>
            </p:nvSpPr>
            <p:spPr>
              <a:xfrm>
                <a:off x="4477716" y="1436636"/>
                <a:ext cx="3508465" cy="461665"/>
              </a:xfrm>
              <a:prstGeom prst="rect">
                <a:avLst/>
              </a:prstGeom>
              <a:blipFill>
                <a:blip r:embed="rId4"/>
                <a:stretch>
                  <a:fillRect l="-522"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B242FA0-1DAA-4E28-BCDB-7D709D31A7CB}"/>
                  </a:ext>
                </a:extLst>
              </p:cNvPr>
              <p:cNvSpPr/>
              <p:nvPr/>
            </p:nvSpPr>
            <p:spPr>
              <a:xfrm>
                <a:off x="7986181" y="1434776"/>
                <a:ext cx="3703592" cy="46352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有工作</m:t>
                        </m:r>
                      </m:e>
                    </m:d>
                    <m:r>
                      <a:rPr lang="en-US" altLang="zh-CN" sz="2400" b="1" i="1" smtClean="0">
                        <a:latin typeface="Cambria Math" panose="02040503050406030204" pitchFamily="18" charset="0"/>
                      </a:rPr>
                      <m:t>=</m:t>
                    </m:r>
                  </m:oMath>
                </a14:m>
                <a:r>
                  <a:rPr lang="en-US" altLang="zh-CN" sz="2400" b="1" dirty="0"/>
                  <a:t>0.647</a:t>
                </a:r>
                <a:endParaRPr lang="zh-CN" altLang="en-US" sz="2400" b="1" dirty="0"/>
              </a:p>
            </p:txBody>
          </p:sp>
        </mc:Choice>
        <mc:Fallback xmlns="">
          <p:sp>
            <p:nvSpPr>
              <p:cNvPr id="12" name="矩形 11">
                <a:extLst>
                  <a:ext uri="{FF2B5EF4-FFF2-40B4-BE49-F238E27FC236}">
                    <a16:creationId xmlns:a16="http://schemas.microsoft.com/office/drawing/2014/main" id="{8B242FA0-1DAA-4E28-BCDB-7D709D31A7CB}"/>
                  </a:ext>
                </a:extLst>
              </p:cNvPr>
              <p:cNvSpPr>
                <a:spLocks noRot="1" noChangeAspect="1" noMove="1" noResize="1" noEditPoints="1" noAdjustHandles="1" noChangeArrowheads="1" noChangeShapeType="1" noTextEdit="1"/>
              </p:cNvSpPr>
              <p:nvPr/>
            </p:nvSpPr>
            <p:spPr>
              <a:xfrm>
                <a:off x="7986181" y="1434776"/>
                <a:ext cx="3703592" cy="463525"/>
              </a:xfrm>
              <a:prstGeom prst="rect">
                <a:avLst/>
              </a:prstGeom>
              <a:blipFill>
                <a:blip r:embed="rId5"/>
                <a:stretch>
                  <a:fillRect l="-329"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7E845E3-2617-4CC1-80BD-C584EE2796F7}"/>
                  </a:ext>
                </a:extLst>
              </p:cNvPr>
              <p:cNvSpPr/>
              <p:nvPr/>
            </p:nvSpPr>
            <p:spPr>
              <a:xfrm>
                <a:off x="6664235" y="2592779"/>
                <a:ext cx="3703592" cy="46352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有</m:t>
                        </m:r>
                        <m:r>
                          <a:rPr lang="zh-CN" altLang="en-US" sz="2400" b="1" i="1" smtClean="0">
                            <a:latin typeface="Cambria Math" panose="02040503050406030204" pitchFamily="18" charset="0"/>
                          </a:rPr>
                          <m:t>房子</m:t>
                        </m:r>
                      </m:e>
                    </m:d>
                    <m:r>
                      <a:rPr lang="en-US" altLang="zh-CN" sz="2400" b="1" i="1" smtClean="0">
                        <a:latin typeface="Cambria Math" panose="02040503050406030204" pitchFamily="18" charset="0"/>
                      </a:rPr>
                      <m:t>=</m:t>
                    </m:r>
                  </m:oMath>
                </a14:m>
                <a:r>
                  <a:rPr lang="en-US" altLang="zh-CN" sz="2400" b="1" dirty="0"/>
                  <a:t>0.551</a:t>
                </a:r>
                <a:endParaRPr lang="zh-CN" altLang="en-US" sz="2400" b="1" dirty="0"/>
              </a:p>
            </p:txBody>
          </p:sp>
        </mc:Choice>
        <mc:Fallback xmlns="">
          <p:sp>
            <p:nvSpPr>
              <p:cNvPr id="13" name="矩形 12">
                <a:extLst>
                  <a:ext uri="{FF2B5EF4-FFF2-40B4-BE49-F238E27FC236}">
                    <a16:creationId xmlns:a16="http://schemas.microsoft.com/office/drawing/2014/main" id="{37E845E3-2617-4CC1-80BD-C584EE2796F7}"/>
                  </a:ext>
                </a:extLst>
              </p:cNvPr>
              <p:cNvSpPr>
                <a:spLocks noRot="1" noChangeAspect="1" noMove="1" noResize="1" noEditPoints="1" noAdjustHandles="1" noChangeArrowheads="1" noChangeShapeType="1" noTextEdit="1"/>
              </p:cNvSpPr>
              <p:nvPr/>
            </p:nvSpPr>
            <p:spPr>
              <a:xfrm>
                <a:off x="6664235" y="2592779"/>
                <a:ext cx="3703592" cy="463525"/>
              </a:xfrm>
              <a:prstGeom prst="rect">
                <a:avLst/>
              </a:prstGeom>
              <a:blipFill>
                <a:blip r:embed="rId6"/>
                <a:stretch>
                  <a:fillRect l="-329"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D778696-5CC9-41F8-93B2-D405EFE11A30}"/>
                  </a:ext>
                </a:extLst>
              </p:cNvPr>
              <p:cNvSpPr/>
              <p:nvPr/>
            </p:nvSpPr>
            <p:spPr>
              <a:xfrm>
                <a:off x="6664235" y="3429000"/>
                <a:ext cx="4246220" cy="462884"/>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信贷情况</m:t>
                        </m:r>
                      </m:e>
                    </m:d>
                    <m:r>
                      <a:rPr lang="en-US" altLang="zh-CN" sz="2400" b="1" i="1" smtClean="0">
                        <a:latin typeface="Cambria Math" panose="02040503050406030204" pitchFamily="18" charset="0"/>
                      </a:rPr>
                      <m:t>=</m:t>
                    </m:r>
                  </m:oMath>
                </a14:m>
                <a:r>
                  <a:rPr lang="en-US" altLang="zh-CN" sz="2400" b="1" dirty="0"/>
                  <a:t>0.608</a:t>
                </a:r>
                <a:endParaRPr lang="zh-CN" altLang="en-US" sz="2400" b="1" dirty="0"/>
              </a:p>
            </p:txBody>
          </p:sp>
        </mc:Choice>
        <mc:Fallback xmlns="">
          <p:sp>
            <p:nvSpPr>
              <p:cNvPr id="14" name="矩形 13">
                <a:extLst>
                  <a:ext uri="{FF2B5EF4-FFF2-40B4-BE49-F238E27FC236}">
                    <a16:creationId xmlns:a16="http://schemas.microsoft.com/office/drawing/2014/main" id="{8D778696-5CC9-41F8-93B2-D405EFE11A30}"/>
                  </a:ext>
                </a:extLst>
              </p:cNvPr>
              <p:cNvSpPr>
                <a:spLocks noRot="1" noChangeAspect="1" noMove="1" noResize="1" noEditPoints="1" noAdjustHandles="1" noChangeArrowheads="1" noChangeShapeType="1" noTextEdit="1"/>
              </p:cNvSpPr>
              <p:nvPr/>
            </p:nvSpPr>
            <p:spPr>
              <a:xfrm>
                <a:off x="6664235" y="3429000"/>
                <a:ext cx="4246220" cy="462884"/>
              </a:xfrm>
              <a:prstGeom prst="rect">
                <a:avLst/>
              </a:prstGeom>
              <a:blipFill>
                <a:blip r:embed="rId7"/>
                <a:stretch>
                  <a:fillRect l="-287" t="-9333" b="-3066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9C2872F3-0C67-427A-972E-A76CB5A0E1EF}"/>
              </a:ext>
            </a:extLst>
          </p:cNvPr>
          <p:cNvSpPr txBox="1"/>
          <p:nvPr/>
        </p:nvSpPr>
        <p:spPr>
          <a:xfrm>
            <a:off x="10120659" y="2592779"/>
            <a:ext cx="494336" cy="523220"/>
          </a:xfrm>
          <a:prstGeom prst="rect">
            <a:avLst/>
          </a:prstGeom>
          <a:noFill/>
        </p:spPr>
        <p:txBody>
          <a:bodyPr wrap="square" rtlCol="0">
            <a:spAutoFit/>
          </a:bodyPr>
          <a:lstStyle/>
          <a:p>
            <a:r>
              <a:rPr lang="zh-CN" altLang="en-US" sz="2800" b="1" dirty="0">
                <a:solidFill>
                  <a:srgbClr val="C00000"/>
                </a:solidFill>
              </a:rPr>
              <a:t>√</a:t>
            </a:r>
          </a:p>
        </p:txBody>
      </p:sp>
    </p:spTree>
    <p:extLst>
      <p:ext uri="{BB962C8B-B14F-4D97-AF65-F5344CB8AC3E}">
        <p14:creationId xmlns:p14="http://schemas.microsoft.com/office/powerpoint/2010/main" val="178580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D3CD6-8843-4B53-A24B-22D0040A3A71}"/>
              </a:ext>
            </a:extLst>
          </p:cNvPr>
          <p:cNvSpPr>
            <a:spLocks noGrp="1"/>
          </p:cNvSpPr>
          <p:nvPr>
            <p:ph type="title"/>
          </p:nvPr>
        </p:nvSpPr>
        <p:spPr/>
        <p:txBody>
          <a:bodyPr/>
          <a:lstStyle/>
          <a:p>
            <a:r>
              <a:rPr lang="zh-CN" altLang="en-US" dirty="0"/>
              <a:t>决策树的生成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188748-7A08-4CDE-A762-432FE94CD417}"/>
                  </a:ext>
                </a:extLst>
              </p:cNvPr>
              <p:cNvSpPr>
                <a:spLocks noGrp="1"/>
              </p:cNvSpPr>
              <p:nvPr>
                <p:ph idx="1"/>
              </p:nvPr>
            </p:nvSpPr>
            <p:spPr/>
            <p:txBody>
              <a:bodyPr>
                <a:normAutofit fontScale="92500" lnSpcReduction="10000"/>
              </a:bodyPr>
              <a:lstStyle/>
              <a:p>
                <a:r>
                  <a:rPr lang="en-US" altLang="zh-CN" dirty="0">
                    <a:solidFill>
                      <a:srgbClr val="FF0000"/>
                    </a:solidFill>
                  </a:rPr>
                  <a:t>ID3</a:t>
                </a:r>
                <a:r>
                  <a:rPr lang="zh-CN" altLang="en-US" dirty="0">
                    <a:solidFill>
                      <a:srgbClr val="FF0000"/>
                    </a:solidFill>
                  </a:rPr>
                  <a:t>算法</a:t>
                </a:r>
                <a:endParaRPr lang="en-US" altLang="zh-CN" b="0" dirty="0"/>
              </a:p>
              <a:p>
                <a:pPr lvl="1"/>
                <a:r>
                  <a:rPr lang="zh-CN" altLang="en-US" sz="2000" dirty="0">
                    <a:solidFill>
                      <a:srgbClr val="9933FF"/>
                    </a:solidFill>
                  </a:rPr>
                  <a:t>输入：训练数据集</a:t>
                </a:r>
                <a:r>
                  <a:rPr lang="en-US" altLang="zh-CN" sz="2000" dirty="0">
                    <a:solidFill>
                      <a:srgbClr val="9933FF"/>
                    </a:solidFill>
                  </a:rPr>
                  <a:t>D,  </a:t>
                </a:r>
                <a:r>
                  <a:rPr lang="zh-CN" altLang="en-US" sz="2000" dirty="0">
                    <a:solidFill>
                      <a:srgbClr val="9933FF"/>
                    </a:solidFill>
                  </a:rPr>
                  <a:t>特征集</a:t>
                </a:r>
                <a:r>
                  <a:rPr lang="en-US" altLang="zh-CN" sz="2000" dirty="0">
                    <a:solidFill>
                      <a:srgbClr val="9933FF"/>
                    </a:solidFill>
                  </a:rPr>
                  <a:t>A</a:t>
                </a:r>
                <a:r>
                  <a:rPr lang="zh-CN" altLang="en-US" sz="2000" dirty="0">
                    <a:solidFill>
                      <a:srgbClr val="9933FF"/>
                    </a:solidFill>
                  </a:rPr>
                  <a:t>，阈值</a:t>
                </a:r>
                <a:r>
                  <a:rPr lang="el-GR" altLang="zh-CN" sz="2000" dirty="0">
                    <a:solidFill>
                      <a:srgbClr val="9933FF"/>
                    </a:solidFill>
                  </a:rPr>
                  <a:t>ε</a:t>
                </a:r>
                <a:r>
                  <a:rPr lang="zh-CN" altLang="en-US" sz="2000" dirty="0">
                    <a:solidFill>
                      <a:srgbClr val="9933FF"/>
                    </a:solidFill>
                  </a:rPr>
                  <a:t>；</a:t>
                </a:r>
                <a:endParaRPr lang="en-US" altLang="zh-CN" sz="2000" dirty="0">
                  <a:solidFill>
                    <a:srgbClr val="9933FF"/>
                  </a:solidFill>
                </a:endParaRPr>
              </a:p>
              <a:p>
                <a:pPr lvl="1"/>
                <a:r>
                  <a:rPr lang="zh-CN" altLang="en-US" sz="2000" dirty="0">
                    <a:solidFill>
                      <a:srgbClr val="9933FF"/>
                    </a:solidFill>
                  </a:rPr>
                  <a:t>输出：决策树</a:t>
                </a:r>
                <a:r>
                  <a:rPr lang="en-US" altLang="zh-CN" sz="2000" dirty="0">
                    <a:solidFill>
                      <a:srgbClr val="9933FF"/>
                    </a:solidFill>
                  </a:rPr>
                  <a:t>T.</a:t>
                </a:r>
              </a:p>
              <a:p>
                <a:pPr lvl="2">
                  <a:lnSpc>
                    <a:spcPct val="120000"/>
                  </a:lnSpc>
                </a:pPr>
                <a:r>
                  <a:rPr lang="zh-CN" altLang="en-US" dirty="0">
                    <a:solidFill>
                      <a:prstClr val="black"/>
                    </a:solidFill>
                    <a:latin typeface="楷体" panose="02010609060101010101" pitchFamily="49" charset="-122"/>
                  </a:rPr>
                  <a:t>两个特例：</a:t>
                </a:r>
                <a:r>
                  <a:rPr lang="en-US" altLang="zh-CN" dirty="0">
                    <a:solidFill>
                      <a:prstClr val="black"/>
                    </a:solidFill>
                    <a:latin typeface="楷体" panose="02010609060101010101" pitchFamily="49" charset="-122"/>
                  </a:rPr>
                  <a:t>(1)</a:t>
                </a:r>
                <a:r>
                  <a:rPr lang="zh-CN" altLang="en-US" dirty="0">
                    <a:solidFill>
                      <a:prstClr val="black"/>
                    </a:solidFill>
                    <a:latin typeface="楷体" panose="02010609060101010101" pitchFamily="49" charset="-122"/>
                  </a:rPr>
                  <a:t>所有实例属于一类；</a:t>
                </a:r>
                <a:r>
                  <a:rPr lang="en-US" altLang="zh-CN" dirty="0">
                    <a:solidFill>
                      <a:prstClr val="black"/>
                    </a:solidFill>
                    <a:latin typeface="楷体" panose="02010609060101010101" pitchFamily="49" charset="-122"/>
                  </a:rPr>
                  <a:t>(2)</a:t>
                </a:r>
                <a:r>
                  <a:rPr lang="zh-CN" altLang="en-US" dirty="0">
                    <a:solidFill>
                      <a:prstClr val="black"/>
                    </a:solidFill>
                    <a:latin typeface="楷体" panose="02010609060101010101" pitchFamily="49" charset="-122"/>
                  </a:rPr>
                  <a:t>特征集为空，则</a:t>
                </a:r>
                <a:r>
                  <a:rPr lang="en-US" altLang="zh-CN" dirty="0">
                    <a:solidFill>
                      <a:prstClr val="black"/>
                    </a:solidFill>
                    <a:latin typeface="楷体" panose="02010609060101010101" pitchFamily="49" charset="-122"/>
                  </a:rPr>
                  <a:t>T</a:t>
                </a:r>
                <a:r>
                  <a:rPr lang="zh-CN" altLang="en-US" dirty="0">
                    <a:solidFill>
                      <a:prstClr val="black"/>
                    </a:solidFill>
                    <a:latin typeface="楷体" panose="02010609060101010101" pitchFamily="49" charset="-122"/>
                  </a:rPr>
                  <a:t>为单结点树并将</a:t>
                </a:r>
                <a:r>
                  <a:rPr lang="en-US" altLang="zh-CN" dirty="0">
                    <a:solidFill>
                      <a:prstClr val="black"/>
                    </a:solidFill>
                    <a:latin typeface="楷体" panose="02010609060101010101" pitchFamily="49" charset="-122"/>
                  </a:rPr>
                  <a:t>D</a:t>
                </a:r>
                <a:r>
                  <a:rPr lang="zh-CN" altLang="en-US" dirty="0">
                    <a:solidFill>
                      <a:prstClr val="black"/>
                    </a:solidFill>
                    <a:latin typeface="楷体" panose="02010609060101010101" pitchFamily="49" charset="-122"/>
                  </a:rPr>
                  <a:t>中实例数最大的类</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𝑪</m:t>
                        </m:r>
                      </m:e>
                      <m:sub>
                        <m:r>
                          <a:rPr lang="en-US" altLang="zh-CN" b="1" i="1">
                            <a:solidFill>
                              <a:prstClr val="black"/>
                            </a:solidFill>
                            <a:latin typeface="Cambria Math" panose="02040503050406030204" pitchFamily="18" charset="0"/>
                          </a:rPr>
                          <m:t>𝒌</m:t>
                        </m:r>
                      </m:sub>
                    </m:sSub>
                  </m:oMath>
                </a14:m>
                <a:r>
                  <a:rPr lang="zh-CN" altLang="en-US" dirty="0">
                    <a:solidFill>
                      <a:prstClr val="black"/>
                    </a:solidFill>
                    <a:latin typeface="楷体" panose="02010609060101010101" pitchFamily="49" charset="-122"/>
                  </a:rPr>
                  <a:t>作为结点的类标记，</a:t>
                </a:r>
                <a:r>
                  <a:rPr lang="zh-CN" altLang="en-US" dirty="0">
                    <a:solidFill>
                      <a:srgbClr val="339966"/>
                    </a:solidFill>
                    <a:latin typeface="楷体" panose="02010609060101010101" pitchFamily="49" charset="-122"/>
                  </a:rPr>
                  <a:t>返回</a:t>
                </a:r>
                <a:r>
                  <a:rPr lang="en-US" altLang="zh-CN" dirty="0">
                    <a:solidFill>
                      <a:srgbClr val="339966"/>
                    </a:solidFill>
                    <a:latin typeface="楷体" panose="02010609060101010101" pitchFamily="49" charset="-122"/>
                  </a:rPr>
                  <a:t>T</a:t>
                </a:r>
                <a:r>
                  <a:rPr lang="en-US" altLang="zh-CN" dirty="0">
                    <a:latin typeface="楷体" panose="02010609060101010101" pitchFamily="49" charset="-122"/>
                  </a:rPr>
                  <a:t>;</a:t>
                </a:r>
              </a:p>
              <a:p>
                <a:pPr lvl="2">
                  <a:lnSpc>
                    <a:spcPct val="120000"/>
                  </a:lnSpc>
                </a:pPr>
                <a:r>
                  <a:rPr lang="zh-CN" altLang="en-US" dirty="0">
                    <a:solidFill>
                      <a:prstClr val="black"/>
                    </a:solidFill>
                    <a:latin typeface="楷体" panose="02010609060101010101" pitchFamily="49" charset="-122"/>
                  </a:rPr>
                  <a:t>计算</a:t>
                </a:r>
                <a:r>
                  <a:rPr lang="en-US" altLang="zh-CN" dirty="0">
                    <a:solidFill>
                      <a:prstClr val="black"/>
                    </a:solidFill>
                    <a:latin typeface="楷体" panose="02010609060101010101" pitchFamily="49" charset="-122"/>
                  </a:rPr>
                  <a:t>A</a:t>
                </a:r>
                <a:r>
                  <a:rPr lang="zh-CN" altLang="en-US" dirty="0">
                    <a:solidFill>
                      <a:prstClr val="black"/>
                    </a:solidFill>
                    <a:latin typeface="楷体" panose="02010609060101010101" pitchFamily="49" charset="-122"/>
                  </a:rPr>
                  <a:t>中各特征对</a:t>
                </a:r>
                <a:r>
                  <a:rPr lang="en-US" altLang="zh-CN" dirty="0">
                    <a:solidFill>
                      <a:prstClr val="black"/>
                    </a:solidFill>
                    <a:latin typeface="楷体" panose="02010609060101010101" pitchFamily="49" charset="-122"/>
                  </a:rPr>
                  <a:t>D</a:t>
                </a:r>
                <a:r>
                  <a:rPr lang="zh-CN" altLang="en-US" dirty="0">
                    <a:solidFill>
                      <a:prstClr val="black"/>
                    </a:solidFill>
                    <a:latin typeface="楷体" panose="02010609060101010101" pitchFamily="49" charset="-122"/>
                  </a:rPr>
                  <a:t>的信息增益，</a:t>
                </a:r>
                <a:r>
                  <a:rPr lang="zh-CN" altLang="en-US" dirty="0">
                    <a:solidFill>
                      <a:srgbClr val="0070C0"/>
                    </a:solidFill>
                    <a:latin typeface="楷体" panose="02010609060101010101" pitchFamily="49" charset="-122"/>
                  </a:rPr>
                  <a:t>选择信息增益最大的特征</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𝑨</m:t>
                        </m:r>
                      </m:e>
                      <m:sub>
                        <m:r>
                          <a:rPr lang="en-US" altLang="zh-CN" b="1" i="1">
                            <a:solidFill>
                              <a:srgbClr val="0070C0"/>
                            </a:solidFill>
                            <a:latin typeface="Cambria Math" panose="02040503050406030204" pitchFamily="18" charset="0"/>
                          </a:rPr>
                          <m:t>𝒈</m:t>
                        </m:r>
                      </m:sub>
                    </m:sSub>
                  </m:oMath>
                </a14:m>
                <a:r>
                  <a:rPr lang="en-US" altLang="zh-CN" dirty="0">
                    <a:solidFill>
                      <a:prstClr val="black"/>
                    </a:solidFill>
                    <a:latin typeface="楷体" panose="02010609060101010101" pitchFamily="49" charset="-122"/>
                  </a:rPr>
                  <a:t>;</a:t>
                </a:r>
              </a:p>
              <a:p>
                <a:pPr lvl="2">
                  <a:lnSpc>
                    <a:spcPct val="120000"/>
                  </a:lnSpc>
                </a:pPr>
                <a:r>
                  <a:rPr lang="zh-CN" altLang="en-US" dirty="0">
                    <a:solidFill>
                      <a:srgbClr val="0070C0"/>
                    </a:solidFill>
                    <a:latin typeface="楷体" panose="02010609060101010101" pitchFamily="49" charset="-122"/>
                  </a:rPr>
                  <a:t>如果</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𝑨</m:t>
                        </m:r>
                      </m:e>
                      <m:sub>
                        <m:r>
                          <a:rPr lang="en-US" altLang="zh-CN" b="1" i="1">
                            <a:solidFill>
                              <a:srgbClr val="0070C0"/>
                            </a:solidFill>
                            <a:latin typeface="Cambria Math" panose="02040503050406030204" pitchFamily="18" charset="0"/>
                          </a:rPr>
                          <m:t>𝒈</m:t>
                        </m:r>
                      </m:sub>
                    </m:sSub>
                    <m:r>
                      <a:rPr lang="zh-CN" altLang="en-US" b="1" i="1">
                        <a:solidFill>
                          <a:srgbClr val="0070C0"/>
                        </a:solidFill>
                        <a:latin typeface="Cambria Math" panose="02040503050406030204" pitchFamily="18" charset="0"/>
                      </a:rPr>
                      <m:t>的</m:t>
                    </m:r>
                  </m:oMath>
                </a14:m>
                <a:r>
                  <a:rPr lang="zh-CN" altLang="en-US" dirty="0">
                    <a:solidFill>
                      <a:srgbClr val="0070C0"/>
                    </a:solidFill>
                    <a:latin typeface="楷体" panose="02010609060101010101" pitchFamily="49" charset="-122"/>
                  </a:rPr>
                  <a:t>信息增益小于阈值</a:t>
                </a:r>
                <a:r>
                  <a:rPr lang="el-GR" altLang="zh-CN" dirty="0">
                    <a:solidFill>
                      <a:srgbClr val="0070C0"/>
                    </a:solidFill>
                    <a:latin typeface="楷体" panose="02010609060101010101" pitchFamily="49" charset="-122"/>
                  </a:rPr>
                  <a:t>ε</a:t>
                </a:r>
                <a:r>
                  <a:rPr lang="zh-CN" altLang="en-US" dirty="0">
                    <a:solidFill>
                      <a:prstClr val="black"/>
                    </a:solidFill>
                    <a:latin typeface="楷体" panose="02010609060101010101" pitchFamily="49" charset="-122"/>
                  </a:rPr>
                  <a:t>，则置</a:t>
                </a:r>
                <a:r>
                  <a:rPr lang="en-US" altLang="zh-CN" dirty="0">
                    <a:solidFill>
                      <a:prstClr val="black"/>
                    </a:solidFill>
                    <a:latin typeface="楷体" panose="02010609060101010101" pitchFamily="49" charset="-122"/>
                  </a:rPr>
                  <a:t>T</a:t>
                </a:r>
                <a:r>
                  <a:rPr lang="zh-CN" altLang="en-US" dirty="0">
                    <a:solidFill>
                      <a:prstClr val="black"/>
                    </a:solidFill>
                    <a:latin typeface="楷体" panose="02010609060101010101" pitchFamily="49" charset="-122"/>
                  </a:rPr>
                  <a:t>为单结点树，并将</a:t>
                </a:r>
                <a:r>
                  <a:rPr lang="en-US" altLang="zh-CN" dirty="0">
                    <a:solidFill>
                      <a:prstClr val="black"/>
                    </a:solidFill>
                    <a:latin typeface="楷体" panose="02010609060101010101" pitchFamily="49" charset="-122"/>
                  </a:rPr>
                  <a:t>D</a:t>
                </a:r>
                <a:r>
                  <a:rPr lang="zh-CN" altLang="en-US" dirty="0">
                    <a:solidFill>
                      <a:prstClr val="black"/>
                    </a:solidFill>
                    <a:latin typeface="楷体" panose="02010609060101010101" pitchFamily="49" charset="-122"/>
                  </a:rPr>
                  <a:t>中实例数最大的类</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𝑪</m:t>
                        </m:r>
                      </m:e>
                      <m:sub>
                        <m:r>
                          <a:rPr lang="en-US" altLang="zh-CN" b="1" i="1">
                            <a:solidFill>
                              <a:prstClr val="black"/>
                            </a:solidFill>
                            <a:latin typeface="Cambria Math" panose="02040503050406030204" pitchFamily="18" charset="0"/>
                          </a:rPr>
                          <m:t>𝒌</m:t>
                        </m:r>
                      </m:sub>
                    </m:sSub>
                  </m:oMath>
                </a14:m>
                <a:r>
                  <a:rPr lang="zh-CN" altLang="en-US" dirty="0">
                    <a:solidFill>
                      <a:prstClr val="black"/>
                    </a:solidFill>
                    <a:latin typeface="楷体" panose="02010609060101010101" pitchFamily="49" charset="-122"/>
                  </a:rPr>
                  <a:t>作为该结点的类标记，</a:t>
                </a:r>
                <a:r>
                  <a:rPr lang="zh-CN" altLang="en-US" dirty="0">
                    <a:solidFill>
                      <a:srgbClr val="339966"/>
                    </a:solidFill>
                    <a:latin typeface="楷体" panose="02010609060101010101" pitchFamily="49" charset="-122"/>
                  </a:rPr>
                  <a:t>返回</a:t>
                </a:r>
                <a:r>
                  <a:rPr lang="en-US" altLang="zh-CN" dirty="0">
                    <a:solidFill>
                      <a:srgbClr val="339966"/>
                    </a:solidFill>
                    <a:latin typeface="楷体" panose="02010609060101010101" pitchFamily="49" charset="-122"/>
                  </a:rPr>
                  <a:t>T</a:t>
                </a:r>
                <a:r>
                  <a:rPr lang="en-US" altLang="zh-CN" dirty="0">
                    <a:solidFill>
                      <a:prstClr val="black"/>
                    </a:solidFill>
                    <a:latin typeface="楷体" panose="02010609060101010101" pitchFamily="49" charset="-122"/>
                  </a:rPr>
                  <a:t>;</a:t>
                </a:r>
              </a:p>
              <a:p>
                <a:pPr lvl="2">
                  <a:lnSpc>
                    <a:spcPct val="120000"/>
                  </a:lnSpc>
                </a:pPr>
                <a:r>
                  <a:rPr lang="zh-CN" altLang="en-US" dirty="0">
                    <a:solidFill>
                      <a:prstClr val="black"/>
                    </a:solidFill>
                    <a:latin typeface="楷体" panose="02010609060101010101" pitchFamily="49" charset="-122"/>
                  </a:rPr>
                  <a:t>对</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𝑨</m:t>
                        </m:r>
                      </m:e>
                      <m:sub>
                        <m:r>
                          <a:rPr lang="en-US" altLang="zh-CN" b="1" i="1">
                            <a:solidFill>
                              <a:prstClr val="black"/>
                            </a:solidFill>
                            <a:latin typeface="Cambria Math" panose="02040503050406030204" pitchFamily="18" charset="0"/>
                          </a:rPr>
                          <m:t>𝒈</m:t>
                        </m:r>
                      </m:sub>
                    </m:sSub>
                  </m:oMath>
                </a14:m>
                <a:r>
                  <a:rPr lang="zh-CN" altLang="en-US" dirty="0">
                    <a:solidFill>
                      <a:prstClr val="black"/>
                    </a:solidFill>
                    <a:latin typeface="楷体" panose="02010609060101010101" pitchFamily="49" charset="-122"/>
                  </a:rPr>
                  <a:t>的每一个可能值</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𝒂</m:t>
                        </m:r>
                      </m:e>
                      <m:sub>
                        <m:r>
                          <a:rPr lang="en-US" altLang="zh-CN" b="1" i="1">
                            <a:solidFill>
                              <a:prstClr val="black"/>
                            </a:solidFill>
                            <a:latin typeface="Cambria Math" panose="02040503050406030204" pitchFamily="18" charset="0"/>
                          </a:rPr>
                          <m:t>𝒊</m:t>
                        </m:r>
                      </m:sub>
                    </m:sSub>
                  </m:oMath>
                </a14:m>
                <a:r>
                  <a:rPr lang="zh-CN" altLang="en-US" dirty="0">
                    <a:solidFill>
                      <a:prstClr val="black"/>
                    </a:solidFill>
                    <a:latin typeface="楷体" panose="02010609060101010101" pitchFamily="49" charset="-122"/>
                  </a:rPr>
                  <a:t>，依</a:t>
                </a:r>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𝑨</m:t>
                        </m:r>
                      </m:e>
                      <m:sub>
                        <m:r>
                          <a:rPr lang="en-US" altLang="zh-CN" i="1">
                            <a:solidFill>
                              <a:prstClr val="black"/>
                            </a:solidFill>
                            <a:latin typeface="Cambria Math" panose="02040503050406030204" pitchFamily="18" charset="0"/>
                          </a:rPr>
                          <m:t>𝒈</m:t>
                        </m:r>
                      </m:sub>
                    </m:sSub>
                    <m:r>
                      <a:rPr lang="en-US" altLang="zh-CN" b="1" i="0"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𝒂</m:t>
                        </m:r>
                      </m:e>
                      <m:sub>
                        <m:r>
                          <a:rPr lang="en-US" altLang="zh-CN" i="1">
                            <a:solidFill>
                              <a:prstClr val="black"/>
                            </a:solidFill>
                            <a:latin typeface="Cambria Math" panose="02040503050406030204" pitchFamily="18" charset="0"/>
                          </a:rPr>
                          <m:t>𝒊</m:t>
                        </m:r>
                      </m:sub>
                    </m:sSub>
                  </m:oMath>
                </a14:m>
                <a:r>
                  <a:rPr lang="zh-CN" altLang="en-US" dirty="0">
                    <a:solidFill>
                      <a:prstClr val="black"/>
                    </a:solidFill>
                    <a:latin typeface="楷体" panose="02010609060101010101" pitchFamily="49" charset="-122"/>
                  </a:rPr>
                  <a:t>将</a:t>
                </a:r>
                <a:r>
                  <a:rPr lang="en-US" altLang="zh-CN" dirty="0">
                    <a:solidFill>
                      <a:prstClr val="black"/>
                    </a:solidFill>
                    <a:latin typeface="楷体" panose="02010609060101010101" pitchFamily="49" charset="-122"/>
                  </a:rPr>
                  <a:t>D</a:t>
                </a:r>
                <a:r>
                  <a:rPr lang="zh-CN" altLang="en-US" dirty="0">
                    <a:solidFill>
                      <a:prstClr val="black"/>
                    </a:solidFill>
                    <a:latin typeface="楷体" panose="02010609060101010101" pitchFamily="49" charset="-122"/>
                  </a:rPr>
                  <a:t>分割为若干个非空子集</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𝑫</m:t>
                        </m:r>
                      </m:e>
                      <m:sub>
                        <m:r>
                          <a:rPr lang="en-US" altLang="zh-CN" b="1" i="1">
                            <a:solidFill>
                              <a:prstClr val="black"/>
                            </a:solidFill>
                            <a:latin typeface="Cambria Math" panose="02040503050406030204" pitchFamily="18" charset="0"/>
                          </a:rPr>
                          <m:t>𝒊</m:t>
                        </m:r>
                      </m:sub>
                    </m:sSub>
                  </m:oMath>
                </a14:m>
                <a:r>
                  <a:rPr lang="zh-CN" altLang="en-US" dirty="0">
                    <a:solidFill>
                      <a:prstClr val="black"/>
                    </a:solidFill>
                    <a:latin typeface="楷体" panose="02010609060101010101" pitchFamily="49" charset="-122"/>
                  </a:rPr>
                  <a:t>，将</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𝑫</m:t>
                        </m:r>
                      </m:e>
                      <m:sub>
                        <m:r>
                          <a:rPr lang="en-US" altLang="zh-CN" i="1">
                            <a:solidFill>
                              <a:prstClr val="black"/>
                            </a:solidFill>
                            <a:latin typeface="Cambria Math" panose="02040503050406030204" pitchFamily="18" charset="0"/>
                          </a:rPr>
                          <m:t>𝒊</m:t>
                        </m:r>
                      </m:sub>
                    </m:sSub>
                  </m:oMath>
                </a14:m>
                <a:r>
                  <a:rPr lang="zh-CN" altLang="en-US" dirty="0">
                    <a:solidFill>
                      <a:prstClr val="black"/>
                    </a:solidFill>
                    <a:latin typeface="楷体" panose="02010609060101010101" pitchFamily="49" charset="-122"/>
                  </a:rPr>
                  <a:t>中实例数最大的类作为标记，构建子结点，由结点及其子结点构成树</a:t>
                </a:r>
                <a:r>
                  <a:rPr lang="en-US" altLang="zh-CN" dirty="0">
                    <a:solidFill>
                      <a:prstClr val="black"/>
                    </a:solidFill>
                    <a:latin typeface="楷体" panose="02010609060101010101" pitchFamily="49" charset="-122"/>
                  </a:rPr>
                  <a:t>T</a:t>
                </a:r>
                <a:r>
                  <a:rPr lang="zh-CN" altLang="en-US" dirty="0">
                    <a:solidFill>
                      <a:prstClr val="black"/>
                    </a:solidFill>
                    <a:latin typeface="楷体" panose="02010609060101010101" pitchFamily="49" charset="-122"/>
                  </a:rPr>
                  <a:t>，返回</a:t>
                </a:r>
                <a:r>
                  <a:rPr lang="en-US" altLang="zh-CN" dirty="0">
                    <a:solidFill>
                      <a:prstClr val="black"/>
                    </a:solidFill>
                    <a:latin typeface="楷体" panose="02010609060101010101" pitchFamily="49" charset="-122"/>
                  </a:rPr>
                  <a:t>T;</a:t>
                </a:r>
              </a:p>
              <a:p>
                <a:pPr lvl="2">
                  <a:lnSpc>
                    <a:spcPct val="120000"/>
                  </a:lnSpc>
                </a:pPr>
                <a:r>
                  <a:rPr lang="zh-CN" altLang="en-US" dirty="0">
                    <a:solidFill>
                      <a:prstClr val="black"/>
                    </a:solidFill>
                    <a:latin typeface="楷体" panose="02010609060101010101" pitchFamily="49" charset="-122"/>
                  </a:rPr>
                  <a:t>对第</a:t>
                </a:r>
                <a14:m>
                  <m:oMath xmlns:m="http://schemas.openxmlformats.org/officeDocument/2006/math">
                    <m:r>
                      <a:rPr lang="en-US" altLang="zh-CN" b="1" i="1">
                        <a:solidFill>
                          <a:prstClr val="black"/>
                        </a:solidFill>
                        <a:latin typeface="Cambria Math" panose="02040503050406030204" pitchFamily="18" charset="0"/>
                      </a:rPr>
                      <m:t>𝒊</m:t>
                    </m:r>
                  </m:oMath>
                </a14:m>
                <a:r>
                  <a:rPr lang="zh-CN" altLang="en-US" dirty="0">
                    <a:solidFill>
                      <a:prstClr val="black"/>
                    </a:solidFill>
                    <a:latin typeface="楷体" panose="02010609060101010101" pitchFamily="49" charset="-122"/>
                  </a:rPr>
                  <a:t>个子结点，</a:t>
                </a:r>
                <a:r>
                  <a:rPr lang="zh-CN" altLang="en-US" dirty="0">
                    <a:solidFill>
                      <a:srgbClr val="0070C0"/>
                    </a:solidFill>
                    <a:latin typeface="楷体" panose="02010609060101010101" pitchFamily="49" charset="-122"/>
                  </a:rPr>
                  <a:t>以</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𝑫</m:t>
                        </m:r>
                      </m:e>
                      <m:sub>
                        <m:r>
                          <a:rPr lang="en-US" altLang="zh-CN" b="1" i="1">
                            <a:solidFill>
                              <a:srgbClr val="0070C0"/>
                            </a:solidFill>
                            <a:latin typeface="Cambria Math" panose="02040503050406030204" pitchFamily="18" charset="0"/>
                          </a:rPr>
                          <m:t>𝒊</m:t>
                        </m:r>
                      </m:sub>
                    </m:sSub>
                  </m:oMath>
                </a14:m>
                <a:r>
                  <a:rPr lang="zh-CN" altLang="en-US" dirty="0">
                    <a:solidFill>
                      <a:srgbClr val="0070C0"/>
                    </a:solidFill>
                    <a:latin typeface="楷体" panose="02010609060101010101" pitchFamily="49" charset="-122"/>
                  </a:rPr>
                  <a:t>为训练集</a:t>
                </a:r>
                <a:r>
                  <a:rPr lang="zh-CN" altLang="en-US" dirty="0">
                    <a:solidFill>
                      <a:prstClr val="black"/>
                    </a:solidFill>
                    <a:latin typeface="楷体" panose="02010609060101010101" pitchFamily="49" charset="-122"/>
                  </a:rPr>
                  <a:t>，</a:t>
                </a:r>
                <a:r>
                  <a:rPr lang="zh-CN" altLang="en-US" dirty="0">
                    <a:solidFill>
                      <a:srgbClr val="0070C0"/>
                    </a:solidFill>
                    <a:latin typeface="楷体" panose="02010609060101010101" pitchFamily="49" charset="-122"/>
                  </a:rPr>
                  <a:t>以</a:t>
                </a:r>
                <a14:m>
                  <m:oMath xmlns:m="http://schemas.openxmlformats.org/officeDocument/2006/math">
                    <m:r>
                      <a:rPr lang="en-US" altLang="zh-CN" b="1" i="1">
                        <a:solidFill>
                          <a:srgbClr val="0070C0"/>
                        </a:solidFill>
                        <a:latin typeface="Cambria Math" panose="02040503050406030204" pitchFamily="18" charset="0"/>
                      </a:rPr>
                      <m:t>𝑨</m:t>
                    </m:r>
                    <m:r>
                      <a:rPr lang="en-US" altLang="zh-CN" b="1" i="1">
                        <a:solidFill>
                          <a:srgbClr val="0070C0"/>
                        </a:solidFill>
                        <a:latin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𝑨</m:t>
                        </m:r>
                      </m:e>
                      <m:sub>
                        <m:r>
                          <a:rPr lang="en-US" altLang="zh-CN" b="1" i="1">
                            <a:solidFill>
                              <a:srgbClr val="0070C0"/>
                            </a:solidFill>
                            <a:latin typeface="Cambria Math" panose="02040503050406030204" pitchFamily="18" charset="0"/>
                          </a:rPr>
                          <m:t>𝒈</m:t>
                        </m:r>
                      </m:sub>
                    </m:sSub>
                    <m:r>
                      <a:rPr lang="en-US" altLang="zh-CN" b="1" i="1">
                        <a:solidFill>
                          <a:srgbClr val="0070C0"/>
                        </a:solidFill>
                        <a:latin typeface="Cambria Math" panose="02040503050406030204" pitchFamily="18" charset="0"/>
                      </a:rPr>
                      <m:t>}</m:t>
                    </m:r>
                  </m:oMath>
                </a14:m>
                <a:r>
                  <a:rPr lang="zh-CN" altLang="en-US" dirty="0">
                    <a:solidFill>
                      <a:srgbClr val="0070C0"/>
                    </a:solidFill>
                    <a:latin typeface="楷体" panose="02010609060101010101" pitchFamily="49" charset="-122"/>
                  </a:rPr>
                  <a:t>为特征集</a:t>
                </a:r>
                <a:r>
                  <a:rPr lang="zh-CN" altLang="en-US" dirty="0">
                    <a:solidFill>
                      <a:prstClr val="black"/>
                    </a:solidFill>
                    <a:latin typeface="楷体" panose="02010609060101010101" pitchFamily="49" charset="-122"/>
                  </a:rPr>
                  <a:t>，</a:t>
                </a:r>
                <a:r>
                  <a:rPr lang="zh-CN" altLang="en-US" dirty="0">
                    <a:solidFill>
                      <a:srgbClr val="0070C0"/>
                    </a:solidFill>
                    <a:latin typeface="楷体" panose="02010609060101010101" pitchFamily="49" charset="-122"/>
                  </a:rPr>
                  <a:t>递归</a:t>
                </a:r>
                <a:r>
                  <a:rPr lang="zh-CN" altLang="en-US" dirty="0">
                    <a:solidFill>
                      <a:prstClr val="black"/>
                    </a:solidFill>
                    <a:latin typeface="楷体" panose="02010609060101010101" pitchFamily="49" charset="-122"/>
                  </a:rPr>
                  <a:t>地调用上面步骤</a:t>
                </a:r>
                <a:r>
                  <a:rPr lang="en-US" altLang="zh-CN" dirty="0">
                    <a:solidFill>
                      <a:prstClr val="black"/>
                    </a:solidFill>
                    <a:latin typeface="楷体" panose="02010609060101010101" pitchFamily="49" charset="-122"/>
                  </a:rPr>
                  <a:t>,</a:t>
                </a:r>
                <a:r>
                  <a:rPr lang="zh-CN" altLang="en-US" dirty="0">
                    <a:solidFill>
                      <a:prstClr val="black"/>
                    </a:solidFill>
                    <a:latin typeface="楷体" panose="02010609060101010101" pitchFamily="49" charset="-122"/>
                  </a:rPr>
                  <a:t>得到子树</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𝑻</m:t>
                        </m:r>
                      </m:e>
                      <m:sub>
                        <m:r>
                          <a:rPr lang="en-US" altLang="zh-CN" b="1" i="1">
                            <a:solidFill>
                              <a:prstClr val="black"/>
                            </a:solidFill>
                            <a:latin typeface="Cambria Math" panose="02040503050406030204" pitchFamily="18" charset="0"/>
                          </a:rPr>
                          <m:t>𝒊</m:t>
                        </m:r>
                      </m:sub>
                    </m:sSub>
                  </m:oMath>
                </a14:m>
                <a:r>
                  <a:rPr lang="en-US" altLang="zh-CN" dirty="0">
                    <a:solidFill>
                      <a:prstClr val="black"/>
                    </a:solidFill>
                    <a:latin typeface="楷体" panose="02010609060101010101" pitchFamily="49" charset="-122"/>
                  </a:rPr>
                  <a:t>,</a:t>
                </a:r>
                <a:r>
                  <a:rPr lang="zh-CN" altLang="en-US" dirty="0">
                    <a:solidFill>
                      <a:prstClr val="black"/>
                    </a:solidFill>
                    <a:latin typeface="楷体" panose="02010609060101010101" pitchFamily="49" charset="-122"/>
                  </a:rPr>
                  <a:t>返回</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𝑻</m:t>
                        </m:r>
                      </m:e>
                      <m:sub>
                        <m:r>
                          <a:rPr lang="en-US" altLang="zh-CN" i="1">
                            <a:solidFill>
                              <a:prstClr val="black"/>
                            </a:solidFill>
                            <a:latin typeface="Cambria Math" panose="02040503050406030204" pitchFamily="18" charset="0"/>
                          </a:rPr>
                          <m:t>𝒊</m:t>
                        </m:r>
                      </m:sub>
                    </m:sSub>
                  </m:oMath>
                </a14:m>
                <a:endParaRPr lang="zh-CN" altLang="en-US" dirty="0">
                  <a:solidFill>
                    <a:prstClr val="black"/>
                  </a:solidFill>
                  <a:latin typeface="楷体" panose="02010609060101010101" pitchFamily="49" charset="-122"/>
                </a:endParaRPr>
              </a:p>
              <a:p>
                <a:pPr lvl="1"/>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5188748-7A08-4CDE-A762-432FE94CD417}"/>
                  </a:ext>
                </a:extLst>
              </p:cNvPr>
              <p:cNvSpPr>
                <a:spLocks noGrp="1" noRot="1" noChangeAspect="1" noMove="1" noResize="1" noEditPoints="1" noAdjustHandles="1" noChangeArrowheads="1" noChangeShapeType="1" noTextEdit="1"/>
              </p:cNvSpPr>
              <p:nvPr>
                <p:ph idx="1"/>
              </p:nvPr>
            </p:nvSpPr>
            <p:spPr>
              <a:blipFill>
                <a:blip r:embed="rId2"/>
                <a:stretch>
                  <a:fillRect l="-784" r="-3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205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57FEF-D353-4D15-9F7B-DA8FF90213FB}"/>
              </a:ext>
            </a:extLst>
          </p:cNvPr>
          <p:cNvSpPr>
            <a:spLocks noGrp="1"/>
          </p:cNvSpPr>
          <p:nvPr>
            <p:ph type="title"/>
          </p:nvPr>
        </p:nvSpPr>
        <p:spPr/>
        <p:txBody>
          <a:bodyPr/>
          <a:lstStyle/>
          <a:p>
            <a:r>
              <a:rPr lang="zh-CN" altLang="en-US" dirty="0">
                <a:solidFill>
                  <a:srgbClr val="0085B4"/>
                </a:solidFill>
              </a:rPr>
              <a:t>练习</a:t>
            </a:r>
          </a:p>
        </p:txBody>
      </p:sp>
      <p:sp>
        <p:nvSpPr>
          <p:cNvPr id="3" name="内容占位符 2">
            <a:extLst>
              <a:ext uri="{FF2B5EF4-FFF2-40B4-BE49-F238E27FC236}">
                <a16:creationId xmlns:a16="http://schemas.microsoft.com/office/drawing/2014/main" id="{7A72DE46-3D3F-454D-A6F3-B7A98F0A7B12}"/>
              </a:ext>
            </a:extLst>
          </p:cNvPr>
          <p:cNvSpPr>
            <a:spLocks noGrp="1"/>
          </p:cNvSpPr>
          <p:nvPr>
            <p:ph idx="1"/>
          </p:nvPr>
        </p:nvSpPr>
        <p:spPr/>
        <p:txBody>
          <a:bodyPr/>
          <a:lstStyle/>
          <a:p>
            <a:r>
              <a:rPr lang="zh-CN" altLang="en-US" dirty="0">
                <a:solidFill>
                  <a:srgbClr val="0085B4"/>
                </a:solidFill>
              </a:rPr>
              <a:t>例</a:t>
            </a:r>
            <a:r>
              <a:rPr lang="zh-CN" altLang="en-US" dirty="0"/>
              <a:t>：利用</a:t>
            </a:r>
            <a:r>
              <a:rPr lang="en-US" altLang="zh-CN" dirty="0"/>
              <a:t>ID3</a:t>
            </a:r>
            <a:r>
              <a:rPr lang="zh-CN" altLang="en-US" dirty="0"/>
              <a:t>算法</a:t>
            </a:r>
            <a:endParaRPr lang="en-US" altLang="zh-CN" dirty="0"/>
          </a:p>
          <a:p>
            <a:pPr marL="0" indent="0">
              <a:buNone/>
            </a:pPr>
            <a:r>
              <a:rPr lang="zh-CN" altLang="en-US" dirty="0"/>
              <a:t>生成一棵决策树</a:t>
            </a:r>
            <a:endParaRPr lang="en-US" altLang="zh-CN" dirty="0"/>
          </a:p>
          <a:p>
            <a:pPr marL="0" indent="0">
              <a:buNone/>
            </a:pPr>
            <a:endParaRPr lang="en-US" altLang="zh-CN" dirty="0">
              <a:solidFill>
                <a:srgbClr val="FF0000"/>
              </a:solidFill>
            </a:endParaRPr>
          </a:p>
        </p:txBody>
      </p:sp>
      <p:pic>
        <p:nvPicPr>
          <p:cNvPr id="4" name="图片 3">
            <a:extLst>
              <a:ext uri="{FF2B5EF4-FFF2-40B4-BE49-F238E27FC236}">
                <a16:creationId xmlns:a16="http://schemas.microsoft.com/office/drawing/2014/main" id="{DFAAFB1C-6B88-4B45-A23A-E3AC7812AC8F}"/>
              </a:ext>
            </a:extLst>
          </p:cNvPr>
          <p:cNvPicPr>
            <a:picLocks noChangeAspect="1"/>
          </p:cNvPicPr>
          <p:nvPr/>
        </p:nvPicPr>
        <p:blipFill>
          <a:blip r:embed="rId2"/>
          <a:stretch>
            <a:fillRect/>
          </a:stretch>
        </p:blipFill>
        <p:spPr>
          <a:xfrm>
            <a:off x="4572000" y="551100"/>
            <a:ext cx="7424874" cy="6085461"/>
          </a:xfrm>
          <a:prstGeom prst="rect">
            <a:avLst/>
          </a:prstGeom>
        </p:spPr>
      </p:pic>
    </p:spTree>
    <p:extLst>
      <p:ext uri="{BB962C8B-B14F-4D97-AF65-F5344CB8AC3E}">
        <p14:creationId xmlns:p14="http://schemas.microsoft.com/office/powerpoint/2010/main" val="3125791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84FD1-E283-472A-A4FC-9313946C6B9B}"/>
              </a:ext>
            </a:extLst>
          </p:cNvPr>
          <p:cNvSpPr>
            <a:spLocks noGrp="1"/>
          </p:cNvSpPr>
          <p:nvPr>
            <p:ph type="title"/>
          </p:nvPr>
        </p:nvSpPr>
        <p:spPr/>
        <p:txBody>
          <a:bodyPr/>
          <a:lstStyle/>
          <a:p>
            <a:r>
              <a:rPr lang="zh-CN" altLang="en-US" dirty="0"/>
              <a:t>信息增益比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BF7FB8-9D45-4A55-BBCF-A929BC0395BB}"/>
                  </a:ext>
                </a:extLst>
              </p:cNvPr>
              <p:cNvSpPr>
                <a:spLocks noGrp="1"/>
              </p:cNvSpPr>
              <p:nvPr>
                <p:ph idx="1"/>
              </p:nvPr>
            </p:nvSpPr>
            <p:spPr/>
            <p:txBody>
              <a:bodyPr>
                <a:normAutofit/>
              </a:bodyPr>
              <a:lstStyle/>
              <a:p>
                <a:r>
                  <a:rPr lang="zh-CN" altLang="en-US" dirty="0"/>
                  <a:t>以信息增益作为划分训练数据集的特征，存在于</a:t>
                </a:r>
                <a:r>
                  <a:rPr lang="zh-CN" altLang="en-US" dirty="0">
                    <a:solidFill>
                      <a:srgbClr val="FF0000"/>
                    </a:solidFill>
                  </a:rPr>
                  <a:t>偏向选择取值较多</a:t>
                </a:r>
                <a:r>
                  <a:rPr lang="zh-CN" altLang="en-US" dirty="0"/>
                  <a:t>的特征的问题</a:t>
                </a:r>
                <a:endParaRPr lang="en-US" altLang="zh-CN" dirty="0"/>
              </a:p>
              <a:p>
                <a:r>
                  <a:rPr lang="zh-CN" altLang="en-US" dirty="0"/>
                  <a:t>例如标号也作为一个特征</a:t>
                </a:r>
                <a:endParaRPr lang="en-US" altLang="zh-CN" dirty="0"/>
              </a:p>
              <a:p>
                <a:pPr lvl="1"/>
                <a14:m>
                  <m:oMath xmlns:m="http://schemas.openxmlformats.org/officeDocument/2006/math">
                    <m:r>
                      <a:rPr lang="en-US" altLang="zh-CN" b="1"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𝟏𝟓</m:t>
                        </m:r>
                      </m:sup>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𝟏𝟓</m:t>
                            </m:r>
                          </m:den>
                        </m:f>
                        <m:r>
                          <m:rPr>
                            <m:sty m:val="p"/>
                          </m:rPr>
                          <a:rPr lang="en-US" altLang="zh-CN" b="1" i="0" smtClean="0">
                            <a:latin typeface="Cambria Math" panose="02040503050406030204" pitchFamily="18" charset="0"/>
                          </a:rPr>
                          <m:t>log</m:t>
                        </m:r>
                        <m:r>
                          <a:rPr lang="en-US" altLang="zh-CN" b="1" i="0" smtClean="0">
                            <a:latin typeface="Cambria Math" panose="02040503050406030204" pitchFamily="18" charset="0"/>
                          </a:rPr>
                          <m:t>⁡</m:t>
                        </m:r>
                        <m:r>
                          <a:rPr lang="en-US" altLang="zh-CN" b="1" i="1" smtClean="0">
                            <a:latin typeface="Cambria Math" panose="02040503050406030204" pitchFamily="18" charset="0"/>
                          </a:rPr>
                          <m:t>(</m:t>
                        </m:r>
                      </m:e>
                    </m:nary>
                    <m:r>
                      <a:rPr lang="en-US" altLang="zh-CN" b="1" i="1" smtClean="0">
                        <a:latin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func>
                      <m:funcPr>
                        <m:ctrlPr>
                          <a:rPr lang="en-US" altLang="zh-CN" b="1"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r>
                          <a:rPr lang="en-US" altLang="zh-CN" b="1" i="1" smtClean="0">
                            <a:latin typeface="Cambria Math" panose="02040503050406030204" pitchFamily="18" charset="0"/>
                            <a:ea typeface="Cambria Math" panose="02040503050406030204" pitchFamily="18" charset="0"/>
                          </a:rPr>
                          <m:t>𝟏</m:t>
                        </m:r>
                      </m:e>
                    </m:func>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34BF7FB8-9D45-4A55-BBCF-A929BC0395BB}"/>
                  </a:ext>
                </a:extLst>
              </p:cNvPr>
              <p:cNvSpPr>
                <a:spLocks noGrp="1" noRot="1" noChangeAspect="1" noMove="1" noResize="1" noEditPoints="1" noAdjustHandles="1" noChangeArrowheads="1" noChangeShapeType="1" noTextEdit="1"/>
              </p:cNvSpPr>
              <p:nvPr>
                <p:ph idx="1"/>
              </p:nvPr>
            </p:nvSpPr>
            <p:spPr>
              <a:blipFill>
                <a:blip r:embed="rId3"/>
                <a:stretch>
                  <a:fillRect l="-9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5F6940D-5648-4EE3-9A98-810339A9251F}"/>
              </a:ext>
            </a:extLst>
          </p:cNvPr>
          <p:cNvPicPr>
            <a:picLocks noChangeAspect="1"/>
          </p:cNvPicPr>
          <p:nvPr/>
        </p:nvPicPr>
        <p:blipFill>
          <a:blip r:embed="rId4"/>
          <a:stretch>
            <a:fillRect/>
          </a:stretch>
        </p:blipFill>
        <p:spPr>
          <a:xfrm>
            <a:off x="6964083" y="2347861"/>
            <a:ext cx="4444946" cy="3724257"/>
          </a:xfrm>
          <a:prstGeom prst="rect">
            <a:avLst/>
          </a:prstGeom>
        </p:spPr>
      </p:pic>
    </p:spTree>
    <p:extLst>
      <p:ext uri="{BB962C8B-B14F-4D97-AF65-F5344CB8AC3E}">
        <p14:creationId xmlns:p14="http://schemas.microsoft.com/office/powerpoint/2010/main" val="129058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84FD1-E283-472A-A4FC-9313946C6B9B}"/>
              </a:ext>
            </a:extLst>
          </p:cNvPr>
          <p:cNvSpPr>
            <a:spLocks noGrp="1"/>
          </p:cNvSpPr>
          <p:nvPr>
            <p:ph type="title"/>
          </p:nvPr>
        </p:nvSpPr>
        <p:spPr/>
        <p:txBody>
          <a:bodyPr/>
          <a:lstStyle/>
          <a:p>
            <a:r>
              <a:rPr lang="zh-CN" altLang="en-US" dirty="0"/>
              <a:t>信息增益比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BF7FB8-9D45-4A55-BBCF-A929BC0395BB}"/>
                  </a:ext>
                </a:extLst>
              </p:cNvPr>
              <p:cNvSpPr>
                <a:spLocks noGrp="1"/>
              </p:cNvSpPr>
              <p:nvPr>
                <p:ph idx="1"/>
              </p:nvPr>
            </p:nvSpPr>
            <p:spPr/>
            <p:txBody>
              <a:bodyPr>
                <a:normAutofit fontScale="92500" lnSpcReduction="20000"/>
              </a:bodyPr>
              <a:lstStyle/>
              <a:p>
                <a:r>
                  <a:rPr lang="zh-CN" altLang="en-US" dirty="0"/>
                  <a:t>以信息增益作为划分训练数据集的特征，存在于</a:t>
                </a:r>
                <a:r>
                  <a:rPr lang="zh-CN" altLang="en-US" dirty="0">
                    <a:solidFill>
                      <a:srgbClr val="FF0000"/>
                    </a:solidFill>
                  </a:rPr>
                  <a:t>偏向选择取值较多</a:t>
                </a:r>
                <a:r>
                  <a:rPr lang="zh-CN" altLang="en-US" dirty="0"/>
                  <a:t>的特征的问题</a:t>
                </a:r>
                <a:endParaRPr lang="en-US" altLang="zh-CN" dirty="0"/>
              </a:p>
              <a:p>
                <a:r>
                  <a:rPr lang="zh-CN" altLang="en-US" dirty="0"/>
                  <a:t>信息增益比</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𝑨</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m:t>
                        </m:r>
                      </m:num>
                      <m:den>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𝑯</m:t>
                            </m:r>
                          </m:e>
                          <m:sub>
                            <m:r>
                              <a:rPr lang="en-US" altLang="zh-CN" b="1" i="1" smtClean="0">
                                <a:solidFill>
                                  <a:srgbClr val="C00000"/>
                                </a:solidFill>
                                <a:latin typeface="Cambria Math" panose="02040503050406030204" pitchFamily="18" charset="0"/>
                              </a:rPr>
                              <m:t>𝑨</m:t>
                            </m:r>
                          </m:sub>
                        </m:sSub>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𝑫</m:t>
                        </m:r>
                        <m:r>
                          <a:rPr lang="en-US" altLang="zh-CN" b="1" i="1" smtClean="0">
                            <a:solidFill>
                              <a:srgbClr val="C00000"/>
                            </a:solidFill>
                            <a:latin typeface="Cambria Math" panose="02040503050406030204" pitchFamily="18" charset="0"/>
                          </a:rPr>
                          <m:t>)</m:t>
                        </m:r>
                      </m:den>
                    </m:f>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en-US" altLang="zh-CN" i="1">
                            <a:latin typeface="Cambria Math" panose="02040503050406030204" pitchFamily="18" charset="0"/>
                          </a:rPr>
                          <m:t>𝑨</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𝑫</m:t>
                        </m:r>
                      </m:e>
                    </m:d>
                    <m:r>
                      <a:rPr lang="en-US" altLang="zh-CN" dirty="0">
                        <a:latin typeface="Cambria Math" panose="02040503050406030204" pitchFamily="18" charset="0"/>
                        <a:ea typeface="Cambria Math" panose="02040503050406030204" pitchFamily="18" charset="0"/>
                      </a:rPr>
                      <m:t>=</m:t>
                    </m:r>
                    <m:r>
                      <a:rPr lang="en-US" altLang="zh-CN" b="1" i="0" dirty="0" smtClean="0">
                        <a:latin typeface="Cambria Math" panose="02040503050406030204" pitchFamily="18" charset="0"/>
                        <a:ea typeface="Cambria Math" panose="02040503050406030204" pitchFamily="18" charset="0"/>
                      </a:rPr>
                      <m:t>−</m:t>
                    </m:r>
                    <m:nary>
                      <m:naryPr>
                        <m:chr m:val="∑"/>
                        <m:ctrlPr>
                          <a:rPr lang="en-US" altLang="zh-CN" b="1" i="1" dirty="0" smtClean="0">
                            <a:latin typeface="Cambria Math" panose="02040503050406030204" pitchFamily="18" charset="0"/>
                            <a:ea typeface="Cambria Math" panose="02040503050406030204" pitchFamily="18" charset="0"/>
                          </a:rPr>
                        </m:ctrlPr>
                      </m:naryPr>
                      <m:sub>
                        <m:r>
                          <m:rPr>
                            <m:brk m:alnAt="23"/>
                          </m:rPr>
                          <a:rPr lang="en-US" altLang="zh-CN" b="1" i="1" dirty="0" smtClean="0">
                            <a:latin typeface="Cambria Math" panose="02040503050406030204" pitchFamily="18" charset="0"/>
                            <a:ea typeface="Cambria Math" panose="02040503050406030204" pitchFamily="18" charset="0"/>
                          </a:rPr>
                          <m:t>𝒊</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𝟏</m:t>
                        </m:r>
                      </m:sub>
                      <m:sup>
                        <m:r>
                          <a:rPr lang="en-US" altLang="zh-CN" b="1" i="1" dirty="0" smtClean="0">
                            <a:latin typeface="Cambria Math" panose="02040503050406030204" pitchFamily="18" charset="0"/>
                            <a:ea typeface="Cambria Math" panose="02040503050406030204" pitchFamily="18" charset="0"/>
                          </a:rPr>
                          <m:t>𝒏</m:t>
                        </m:r>
                      </m:sup>
                      <m:e>
                        <m:f>
                          <m:fPr>
                            <m:ctrlPr>
                              <a:rPr lang="en-US" altLang="zh-CN" b="1" i="1" dirty="0" smtClean="0">
                                <a:latin typeface="Cambria Math" panose="02040503050406030204" pitchFamily="18" charset="0"/>
                                <a:ea typeface="Cambria Math" panose="02040503050406030204" pitchFamily="18" charset="0"/>
                              </a:rPr>
                            </m:ctrlPr>
                          </m:fPr>
                          <m:num>
                            <m:r>
                              <a:rPr lang="en-US" altLang="zh-CN" b="1" i="1" dirty="0" smtClean="0">
                                <a:latin typeface="Cambria Math" panose="02040503050406030204" pitchFamily="18" charset="0"/>
                                <a:ea typeface="Cambria Math" panose="02040503050406030204" pitchFamily="18" charset="0"/>
                              </a:rPr>
                              <m:t>|</m:t>
                            </m:r>
                            <m:sSub>
                              <m:sSubPr>
                                <m:ctrlPr>
                                  <a:rPr lang="en-US" altLang="zh-CN" b="1" i="1" dirty="0" smtClean="0">
                                    <a:latin typeface="Cambria Math" panose="02040503050406030204" pitchFamily="18" charset="0"/>
                                    <a:ea typeface="Cambria Math" panose="02040503050406030204" pitchFamily="18" charset="0"/>
                                  </a:rPr>
                                </m:ctrlPr>
                              </m:sSubPr>
                              <m:e>
                                <m:r>
                                  <a:rPr lang="en-US" altLang="zh-CN" b="1" i="1" dirty="0" smtClean="0">
                                    <a:latin typeface="Cambria Math" panose="02040503050406030204" pitchFamily="18" charset="0"/>
                                    <a:ea typeface="Cambria Math" panose="02040503050406030204" pitchFamily="18" charset="0"/>
                                  </a:rPr>
                                  <m:t>𝑫</m:t>
                                </m:r>
                              </m:e>
                              <m:sub>
                                <m:r>
                                  <a:rPr lang="en-US" altLang="zh-CN" b="1" i="1" dirty="0" smtClean="0">
                                    <a:latin typeface="Cambria Math" panose="02040503050406030204" pitchFamily="18" charset="0"/>
                                    <a:ea typeface="Cambria Math" panose="02040503050406030204" pitchFamily="18" charset="0"/>
                                  </a:rPr>
                                  <m:t>𝒊</m:t>
                                </m:r>
                              </m:sub>
                            </m:sSub>
                            <m:r>
                              <a:rPr lang="en-US" altLang="zh-CN" b="1" i="1" dirty="0" smtClean="0">
                                <a:latin typeface="Cambria Math" panose="02040503050406030204" pitchFamily="18" charset="0"/>
                                <a:ea typeface="Cambria Math" panose="02040503050406030204" pitchFamily="18" charset="0"/>
                              </a:rPr>
                              <m:t>|</m:t>
                            </m:r>
                          </m:num>
                          <m:den>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𝑫</m:t>
                            </m:r>
                            <m:r>
                              <a:rPr lang="en-US" altLang="zh-CN" b="1" i="1" dirty="0" smtClean="0">
                                <a:latin typeface="Cambria Math" panose="02040503050406030204" pitchFamily="18" charset="0"/>
                                <a:ea typeface="Cambria Math" panose="02040503050406030204" pitchFamily="18" charset="0"/>
                              </a:rPr>
                              <m:t>|</m:t>
                            </m:r>
                          </m:den>
                        </m:f>
                        <m:sSub>
                          <m:sSubPr>
                            <m:ctrlPr>
                              <a:rPr lang="en-US" altLang="zh-CN" b="1" i="1" dirty="0" smtClean="0">
                                <a:latin typeface="Cambria Math" panose="02040503050406030204" pitchFamily="18" charset="0"/>
                                <a:ea typeface="Cambria Math" panose="02040503050406030204" pitchFamily="18" charset="0"/>
                              </a:rPr>
                            </m:ctrlPr>
                          </m:sSubPr>
                          <m:e>
                            <m:r>
                              <a:rPr lang="en-US" altLang="zh-CN" b="1" i="1" dirty="0" smtClean="0">
                                <a:latin typeface="Cambria Math" panose="02040503050406030204" pitchFamily="18" charset="0"/>
                                <a:ea typeface="Cambria Math" panose="02040503050406030204" pitchFamily="18" charset="0"/>
                              </a:rPr>
                              <m:t>𝒍𝒐𝒈</m:t>
                            </m:r>
                          </m:e>
                          <m:sub>
                            <m:r>
                              <a:rPr lang="en-US" altLang="zh-CN" b="1" i="1" dirty="0" smtClean="0">
                                <a:latin typeface="Cambria Math" panose="02040503050406030204" pitchFamily="18" charset="0"/>
                                <a:ea typeface="Cambria Math" panose="02040503050406030204" pitchFamily="18" charset="0"/>
                              </a:rPr>
                              <m:t>𝟐</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𝑫</m:t>
                                </m:r>
                              </m:e>
                              <m:sub>
                                <m:r>
                                  <a:rPr lang="en-US" altLang="zh-CN" i="1" dirty="0">
                                    <a:latin typeface="Cambria Math" panose="02040503050406030204" pitchFamily="18" charset="0"/>
                                    <a:ea typeface="Cambria Math" panose="02040503050406030204" pitchFamily="18" charset="0"/>
                                  </a:rPr>
                                  <m:t>𝒊</m:t>
                                </m:r>
                              </m:sub>
                            </m:sSub>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𝑫</m:t>
                            </m:r>
                            <m:r>
                              <a:rPr lang="en-US" altLang="zh-CN" i="1" dirty="0">
                                <a:latin typeface="Cambria Math" panose="02040503050406030204" pitchFamily="18" charset="0"/>
                                <a:ea typeface="Cambria Math" panose="02040503050406030204" pitchFamily="18" charset="0"/>
                              </a:rPr>
                              <m:t>|</m:t>
                            </m:r>
                          </m:den>
                        </m:f>
                      </m:e>
                    </m:nary>
                  </m:oMath>
                </a14:m>
                <a:r>
                  <a:rPr lang="zh-CN" altLang="en-US" dirty="0"/>
                  <a:t>      其中，</a:t>
                </a:r>
                <a:r>
                  <a:rPr lang="en-US" altLang="zh-CN" dirty="0">
                    <a:ea typeface="Cambria Math" panose="02040503050406030204" pitchFamily="18" charset="0"/>
                  </a:rPr>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𝒏</m:t>
                    </m:r>
                  </m:oMath>
                </a14:m>
                <a:r>
                  <a:rPr lang="zh-CN" altLang="en-US" dirty="0"/>
                  <a:t>表示特征</a:t>
                </a:r>
                <a14:m>
                  <m:oMath xmlns:m="http://schemas.openxmlformats.org/officeDocument/2006/math">
                    <m:r>
                      <a:rPr lang="en-US" altLang="zh-CN" i="1">
                        <a:latin typeface="Cambria Math" panose="02040503050406030204" pitchFamily="18" charset="0"/>
                      </a:rPr>
                      <m:t>𝑨</m:t>
                    </m:r>
                  </m:oMath>
                </a14:m>
                <a:r>
                  <a:rPr lang="zh-CN" altLang="en-US" dirty="0"/>
                  <a:t>的取值个数</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𝑯</m:t>
                        </m:r>
                      </m:e>
                      <m:sub>
                        <m:r>
                          <a:rPr lang="zh-CN" altLang="en-US" i="1">
                            <a:latin typeface="Cambria Math" panose="02040503050406030204" pitchFamily="18" charset="0"/>
                          </a:rPr>
                          <m:t>年龄</m:t>
                        </m:r>
                      </m:sub>
                    </m:sSub>
                    <m:r>
                      <a:rPr lang="en-US" altLang="zh-CN" i="1">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𝟓𝟖𝟓</m:t>
                    </m:r>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zh-CN" altLang="en-US" i="1" smtClean="0">
                            <a:latin typeface="Cambria Math" panose="02040503050406030204" pitchFamily="18" charset="0"/>
                          </a:rPr>
                          <m:t>有工作</m:t>
                        </m:r>
                      </m:sub>
                    </m:sSub>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m:t>
                    </m:r>
                    <m:r>
                      <a:rPr lang="en-US" altLang="zh-CN" b="1" i="1" smtClean="0">
                        <a:latin typeface="Cambria Math" panose="02040503050406030204" pitchFamily="18" charset="0"/>
                      </a:rPr>
                      <m:t>𝟗𝟏𝟖</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zh-CN" altLang="en-US" i="1">
                            <a:latin typeface="Cambria Math" panose="02040503050406030204" pitchFamily="18" charset="0"/>
                          </a:rPr>
                          <m:t>有</m:t>
                        </m:r>
                        <m:r>
                          <a:rPr lang="zh-CN" altLang="en-US" i="1" smtClean="0">
                            <a:latin typeface="Cambria Math" panose="02040503050406030204" pitchFamily="18" charset="0"/>
                          </a:rPr>
                          <m:t>房子</m:t>
                        </m:r>
                      </m:sub>
                    </m:sSub>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m:t>
                    </m:r>
                    <m:r>
                      <a:rPr lang="en-US" altLang="zh-CN" b="1" i="1" smtClean="0">
                        <a:latin typeface="Cambria Math" panose="02040503050406030204" pitchFamily="18" charset="0"/>
                      </a:rPr>
                      <m:t>𝟗𝟕𝟏</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zh-CN" altLang="en-US" i="1">
                            <a:latin typeface="Cambria Math" panose="02040503050406030204" pitchFamily="18" charset="0"/>
                          </a:rPr>
                          <m:t>信贷</m:t>
                        </m:r>
                      </m:sub>
                    </m:sSub>
                    <m:r>
                      <a:rPr lang="en-US" altLang="zh-CN" i="1">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𝟓𝟔𝟔</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zh-CN" altLang="en-US" i="1">
                            <a:latin typeface="Cambria Math" panose="02040503050406030204" pitchFamily="18" charset="0"/>
                          </a:rPr>
                          <m:t>编号</m:t>
                        </m:r>
                      </m:sub>
                    </m:sSub>
                    <m:r>
                      <a:rPr lang="en-US" altLang="zh-CN" i="1">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𝟗𝟎𝟕</m:t>
                    </m:r>
                  </m:oMath>
                </a14:m>
                <a:endParaRPr lang="zh-CN" altLang="en-US" dirty="0"/>
              </a:p>
            </p:txBody>
          </p:sp>
        </mc:Choice>
        <mc:Fallback xmlns="">
          <p:sp>
            <p:nvSpPr>
              <p:cNvPr id="3" name="内容占位符 2">
                <a:extLst>
                  <a:ext uri="{FF2B5EF4-FFF2-40B4-BE49-F238E27FC236}">
                    <a16:creationId xmlns:a16="http://schemas.microsoft.com/office/drawing/2014/main" id="{34BF7FB8-9D45-4A55-BBCF-A929BC0395BB}"/>
                  </a:ext>
                </a:extLst>
              </p:cNvPr>
              <p:cNvSpPr>
                <a:spLocks noGrp="1" noRot="1" noChangeAspect="1" noMove="1" noResize="1" noEditPoints="1" noAdjustHandles="1" noChangeArrowheads="1" noChangeShapeType="1" noTextEdit="1"/>
              </p:cNvSpPr>
              <p:nvPr>
                <p:ph idx="1"/>
              </p:nvPr>
            </p:nvSpPr>
            <p:spPr>
              <a:blipFill>
                <a:blip r:embed="rId3"/>
                <a:stretch>
                  <a:fillRect l="-784" t="-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48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CE86CA7A-BDF8-48EA-B28E-3B0630BFA310}"/>
              </a:ext>
            </a:extLst>
          </p:cNvPr>
          <p:cNvSpPr>
            <a:spLocks noGrp="1"/>
          </p:cNvSpPr>
          <p:nvPr>
            <p:ph type="title"/>
          </p:nvPr>
        </p:nvSpPr>
        <p:spPr/>
        <p:txBody>
          <a:bodyPr/>
          <a:lstStyle/>
          <a:p>
            <a:r>
              <a:rPr lang="zh-CN" altLang="en-US" dirty="0"/>
              <a:t>可能存在的问题</a:t>
            </a:r>
          </a:p>
        </p:txBody>
      </p:sp>
      <p:sp>
        <p:nvSpPr>
          <p:cNvPr id="3" name="内容占位符 2">
            <a:extLst>
              <a:ext uri="{FF2B5EF4-FFF2-40B4-BE49-F238E27FC236}">
                <a16:creationId xmlns:a16="http://schemas.microsoft.com/office/drawing/2014/main" id="{308A5D16-0B49-45AE-904C-45CB7E49534B}"/>
              </a:ext>
            </a:extLst>
          </p:cNvPr>
          <p:cNvSpPr>
            <a:spLocks noGrp="1"/>
          </p:cNvSpPr>
          <p:nvPr>
            <p:ph idx="1"/>
          </p:nvPr>
        </p:nvSpPr>
        <p:spPr>
          <a:xfrm>
            <a:off x="223739" y="1122402"/>
            <a:ext cx="11661105" cy="4787743"/>
          </a:xfrm>
        </p:spPr>
        <p:txBody>
          <a:bodyPr/>
          <a:lstStyle/>
          <a:p>
            <a:r>
              <a:rPr lang="zh-CN" altLang="en-US" dirty="0"/>
              <a:t>例</a:t>
            </a:r>
            <a:endParaRPr lang="en-US" altLang="zh-CN" dirty="0"/>
          </a:p>
          <a:p>
            <a:pPr lvl="1"/>
            <a:r>
              <a:rPr lang="zh-CN" altLang="en-US" dirty="0">
                <a:solidFill>
                  <a:srgbClr val="0070C0"/>
                </a:solidFill>
              </a:rPr>
              <a:t>这里生成的决策树只用到两个特征（两个内节点），</a:t>
            </a:r>
            <a:r>
              <a:rPr lang="en-US" altLang="zh-CN" dirty="0">
                <a:solidFill>
                  <a:srgbClr val="0070C0"/>
                </a:solidFill>
              </a:rPr>
              <a:t>ID3</a:t>
            </a:r>
            <a:r>
              <a:rPr lang="zh-CN" altLang="en-US" dirty="0">
                <a:solidFill>
                  <a:srgbClr val="0070C0"/>
                </a:solidFill>
              </a:rPr>
              <a:t>算法容易存在过拟合问题。</a:t>
            </a:r>
          </a:p>
        </p:txBody>
      </p:sp>
      <p:cxnSp>
        <p:nvCxnSpPr>
          <p:cNvPr id="4" name="直接箭头连接符 3">
            <a:extLst>
              <a:ext uri="{FF2B5EF4-FFF2-40B4-BE49-F238E27FC236}">
                <a16:creationId xmlns:a16="http://schemas.microsoft.com/office/drawing/2014/main" id="{95C916F2-DD6E-4FDC-A7CF-08AD3FE96786}"/>
              </a:ext>
            </a:extLst>
          </p:cNvPr>
          <p:cNvCxnSpPr/>
          <p:nvPr/>
        </p:nvCxnSpPr>
        <p:spPr>
          <a:xfrm flipH="1">
            <a:off x="5396628" y="2871625"/>
            <a:ext cx="1315329" cy="42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3291CDC-B4B4-4206-ABD0-2F06E5296668}"/>
              </a:ext>
            </a:extLst>
          </p:cNvPr>
          <p:cNvSpPr/>
          <p:nvPr/>
        </p:nvSpPr>
        <p:spPr>
          <a:xfrm>
            <a:off x="5051971" y="3293656"/>
            <a:ext cx="485335"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77089A72-910D-4722-841C-38738AC20E09}"/>
              </a:ext>
            </a:extLst>
          </p:cNvPr>
          <p:cNvCxnSpPr/>
          <p:nvPr/>
        </p:nvCxnSpPr>
        <p:spPr>
          <a:xfrm>
            <a:off x="7056614" y="2889545"/>
            <a:ext cx="1512277" cy="42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1F563DAC-8BA7-4E26-85F1-452A945E28A9}"/>
              </a:ext>
            </a:extLst>
          </p:cNvPr>
          <p:cNvSpPr/>
          <p:nvPr/>
        </p:nvSpPr>
        <p:spPr>
          <a:xfrm>
            <a:off x="8420596" y="3333394"/>
            <a:ext cx="393896" cy="365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0AACE5F-5E7D-4BD0-88E1-E3761E01B5CB}"/>
              </a:ext>
            </a:extLst>
          </p:cNvPr>
          <p:cNvSpPr/>
          <p:nvPr/>
        </p:nvSpPr>
        <p:spPr>
          <a:xfrm>
            <a:off x="6706094" y="2520825"/>
            <a:ext cx="393896" cy="365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709922D-37C9-49AE-BB64-0F25257E3C16}"/>
              </a:ext>
            </a:extLst>
          </p:cNvPr>
          <p:cNvSpPr txBox="1"/>
          <p:nvPr/>
        </p:nvSpPr>
        <p:spPr>
          <a:xfrm>
            <a:off x="7441133" y="2434525"/>
            <a:ext cx="1613095" cy="369332"/>
          </a:xfrm>
          <a:prstGeom prst="rect">
            <a:avLst/>
          </a:prstGeom>
          <a:noFill/>
          <a:ln>
            <a:solidFill>
              <a:schemeClr val="accent1">
                <a:shade val="50000"/>
              </a:schemeClr>
            </a:solidFill>
          </a:ln>
        </p:spPr>
        <p:txBody>
          <a:bodyPr wrap="square" rtlCol="0">
            <a:spAutoFit/>
          </a:bodyPr>
          <a:lstStyle/>
          <a:p>
            <a:pPr algn="ctr"/>
            <a:r>
              <a:rPr lang="zh-CN" altLang="en-US" dirty="0">
                <a:solidFill>
                  <a:srgbClr val="FF0000"/>
                </a:solidFill>
              </a:rPr>
              <a:t>有自己的房子</a:t>
            </a:r>
          </a:p>
        </p:txBody>
      </p:sp>
      <p:sp>
        <p:nvSpPr>
          <p:cNvPr id="10" name="文本框 9">
            <a:extLst>
              <a:ext uri="{FF2B5EF4-FFF2-40B4-BE49-F238E27FC236}">
                <a16:creationId xmlns:a16="http://schemas.microsoft.com/office/drawing/2014/main" id="{EA38E76D-85C0-4287-A4DA-D3419AD3AE42}"/>
              </a:ext>
            </a:extLst>
          </p:cNvPr>
          <p:cNvSpPr txBox="1"/>
          <p:nvPr/>
        </p:nvSpPr>
        <p:spPr>
          <a:xfrm>
            <a:off x="5926510" y="2858733"/>
            <a:ext cx="555673" cy="369332"/>
          </a:xfrm>
          <a:prstGeom prst="rect">
            <a:avLst/>
          </a:prstGeom>
          <a:noFill/>
        </p:spPr>
        <p:txBody>
          <a:bodyPr wrap="square" rtlCol="0">
            <a:spAutoFit/>
          </a:bodyPr>
          <a:lstStyle/>
          <a:p>
            <a:r>
              <a:rPr lang="zh-CN" altLang="en-US" dirty="0"/>
              <a:t>是</a:t>
            </a:r>
          </a:p>
        </p:txBody>
      </p:sp>
      <p:sp>
        <p:nvSpPr>
          <p:cNvPr id="11" name="文本框 10">
            <a:extLst>
              <a:ext uri="{FF2B5EF4-FFF2-40B4-BE49-F238E27FC236}">
                <a16:creationId xmlns:a16="http://schemas.microsoft.com/office/drawing/2014/main" id="{3780C7E1-E6C2-4EF9-8756-FCD89D783481}"/>
              </a:ext>
            </a:extLst>
          </p:cNvPr>
          <p:cNvSpPr txBox="1"/>
          <p:nvPr/>
        </p:nvSpPr>
        <p:spPr>
          <a:xfrm>
            <a:off x="7597050" y="2900543"/>
            <a:ext cx="555673" cy="369332"/>
          </a:xfrm>
          <a:prstGeom prst="rect">
            <a:avLst/>
          </a:prstGeom>
          <a:noFill/>
        </p:spPr>
        <p:txBody>
          <a:bodyPr wrap="square" rtlCol="0">
            <a:spAutoFit/>
          </a:bodyPr>
          <a:lstStyle/>
          <a:p>
            <a:r>
              <a:rPr lang="zh-CN" altLang="en-US" dirty="0"/>
              <a:t>否</a:t>
            </a:r>
          </a:p>
        </p:txBody>
      </p:sp>
      <p:sp>
        <p:nvSpPr>
          <p:cNvPr id="12" name="文本框 11">
            <a:extLst>
              <a:ext uri="{FF2B5EF4-FFF2-40B4-BE49-F238E27FC236}">
                <a16:creationId xmlns:a16="http://schemas.microsoft.com/office/drawing/2014/main" id="{F1C87820-AF50-4833-B558-EB7C9BD71684}"/>
              </a:ext>
            </a:extLst>
          </p:cNvPr>
          <p:cNvSpPr txBox="1"/>
          <p:nvPr/>
        </p:nvSpPr>
        <p:spPr>
          <a:xfrm>
            <a:off x="5083623" y="3740358"/>
            <a:ext cx="555673" cy="369332"/>
          </a:xfrm>
          <a:prstGeom prst="rect">
            <a:avLst/>
          </a:prstGeom>
          <a:noFill/>
        </p:spPr>
        <p:txBody>
          <a:bodyPr wrap="square" rtlCol="0">
            <a:spAutoFit/>
          </a:bodyPr>
          <a:lstStyle/>
          <a:p>
            <a:r>
              <a:rPr lang="zh-CN" altLang="en-US" dirty="0"/>
              <a:t>是</a:t>
            </a:r>
          </a:p>
        </p:txBody>
      </p:sp>
      <p:cxnSp>
        <p:nvCxnSpPr>
          <p:cNvPr id="13" name="直接箭头连接符 12">
            <a:extLst>
              <a:ext uri="{FF2B5EF4-FFF2-40B4-BE49-F238E27FC236}">
                <a16:creationId xmlns:a16="http://schemas.microsoft.com/office/drawing/2014/main" id="{8E657158-CEED-4702-90C7-770F8D228369}"/>
              </a:ext>
            </a:extLst>
          </p:cNvPr>
          <p:cNvCxnSpPr/>
          <p:nvPr/>
        </p:nvCxnSpPr>
        <p:spPr>
          <a:xfrm flipH="1">
            <a:off x="7749743" y="3703618"/>
            <a:ext cx="657665" cy="432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CDB574D-B819-46A2-983A-55E86696E79F}"/>
              </a:ext>
            </a:extLst>
          </p:cNvPr>
          <p:cNvSpPr txBox="1"/>
          <p:nvPr/>
        </p:nvSpPr>
        <p:spPr>
          <a:xfrm>
            <a:off x="7840303" y="3643832"/>
            <a:ext cx="555673" cy="369332"/>
          </a:xfrm>
          <a:prstGeom prst="rect">
            <a:avLst/>
          </a:prstGeom>
          <a:noFill/>
        </p:spPr>
        <p:txBody>
          <a:bodyPr wrap="square" rtlCol="0">
            <a:spAutoFit/>
          </a:bodyPr>
          <a:lstStyle/>
          <a:p>
            <a:r>
              <a:rPr lang="zh-CN" altLang="en-US" dirty="0"/>
              <a:t>是</a:t>
            </a:r>
          </a:p>
        </p:txBody>
      </p:sp>
      <p:sp>
        <p:nvSpPr>
          <p:cNvPr id="15" name="文本框 14">
            <a:extLst>
              <a:ext uri="{FF2B5EF4-FFF2-40B4-BE49-F238E27FC236}">
                <a16:creationId xmlns:a16="http://schemas.microsoft.com/office/drawing/2014/main" id="{F791FAA3-15E7-4A7C-8124-7B488D3CB3CC}"/>
              </a:ext>
            </a:extLst>
          </p:cNvPr>
          <p:cNvSpPr txBox="1"/>
          <p:nvPr/>
        </p:nvSpPr>
        <p:spPr>
          <a:xfrm>
            <a:off x="8776391" y="3779883"/>
            <a:ext cx="555673" cy="369332"/>
          </a:xfrm>
          <a:prstGeom prst="rect">
            <a:avLst/>
          </a:prstGeom>
          <a:noFill/>
        </p:spPr>
        <p:txBody>
          <a:bodyPr wrap="square" rtlCol="0">
            <a:spAutoFit/>
          </a:bodyPr>
          <a:lstStyle/>
          <a:p>
            <a:r>
              <a:rPr lang="zh-CN" altLang="en-US" dirty="0"/>
              <a:t>否</a:t>
            </a:r>
          </a:p>
        </p:txBody>
      </p:sp>
      <p:cxnSp>
        <p:nvCxnSpPr>
          <p:cNvPr id="16" name="直接箭头连接符 15">
            <a:extLst>
              <a:ext uri="{FF2B5EF4-FFF2-40B4-BE49-F238E27FC236}">
                <a16:creationId xmlns:a16="http://schemas.microsoft.com/office/drawing/2014/main" id="{8395A2DF-E2A2-4E43-9270-5E72C548D3E9}"/>
              </a:ext>
            </a:extLst>
          </p:cNvPr>
          <p:cNvCxnSpPr/>
          <p:nvPr/>
        </p:nvCxnSpPr>
        <p:spPr>
          <a:xfrm>
            <a:off x="8800422" y="3736893"/>
            <a:ext cx="626014" cy="438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EDB14B8-E6C5-4E5C-A2BF-AEF91E60C1CD}"/>
              </a:ext>
            </a:extLst>
          </p:cNvPr>
          <p:cNvSpPr txBox="1"/>
          <p:nvPr/>
        </p:nvSpPr>
        <p:spPr>
          <a:xfrm>
            <a:off x="8940514" y="3293656"/>
            <a:ext cx="1160586" cy="369332"/>
          </a:xfrm>
          <a:prstGeom prst="rect">
            <a:avLst/>
          </a:prstGeom>
          <a:noFill/>
          <a:ln>
            <a:solidFill>
              <a:schemeClr val="accent1">
                <a:shade val="50000"/>
              </a:schemeClr>
            </a:solidFill>
          </a:ln>
        </p:spPr>
        <p:txBody>
          <a:bodyPr wrap="square" rtlCol="0">
            <a:spAutoFit/>
          </a:bodyPr>
          <a:lstStyle/>
          <a:p>
            <a:pPr algn="ctr"/>
            <a:r>
              <a:rPr lang="zh-CN" altLang="en-US" dirty="0">
                <a:solidFill>
                  <a:srgbClr val="FF0000"/>
                </a:solidFill>
              </a:rPr>
              <a:t>有工作</a:t>
            </a:r>
          </a:p>
        </p:txBody>
      </p:sp>
      <p:graphicFrame>
        <p:nvGraphicFramePr>
          <p:cNvPr id="18" name="表格 17">
            <a:extLst>
              <a:ext uri="{FF2B5EF4-FFF2-40B4-BE49-F238E27FC236}">
                <a16:creationId xmlns:a16="http://schemas.microsoft.com/office/drawing/2014/main" id="{02FDD8CB-14F9-487F-8C95-29581A86BD75}"/>
              </a:ext>
            </a:extLst>
          </p:cNvPr>
          <p:cNvGraphicFramePr>
            <a:graphicFrameLocks noGrp="1"/>
          </p:cNvGraphicFramePr>
          <p:nvPr>
            <p:extLst>
              <p:ext uri="{D42A27DB-BD31-4B8C-83A1-F6EECF244321}">
                <p14:modId xmlns:p14="http://schemas.microsoft.com/office/powerpoint/2010/main" val="2194664871"/>
              </p:ext>
            </p:extLst>
          </p:nvPr>
        </p:nvGraphicFramePr>
        <p:xfrm>
          <a:off x="5356767" y="4150827"/>
          <a:ext cx="3249639" cy="1548359"/>
        </p:xfrm>
        <a:graphic>
          <a:graphicData uri="http://schemas.openxmlformats.org/drawingml/2006/table">
            <a:tbl>
              <a:tblPr firstRow="1" bandRow="1">
                <a:tableStyleId>{5C22544A-7EE6-4342-B048-85BDC9FD1C3A}</a:tableStyleId>
              </a:tblPr>
              <a:tblGrid>
                <a:gridCol w="573570">
                  <a:extLst>
                    <a:ext uri="{9D8B030D-6E8A-4147-A177-3AD203B41FA5}">
                      <a16:colId xmlns:a16="http://schemas.microsoft.com/office/drawing/2014/main" val="20000"/>
                    </a:ext>
                  </a:extLst>
                </a:gridCol>
                <a:gridCol w="769102">
                  <a:extLst>
                    <a:ext uri="{9D8B030D-6E8A-4147-A177-3AD203B41FA5}">
                      <a16:colId xmlns:a16="http://schemas.microsoft.com/office/drawing/2014/main" val="20001"/>
                    </a:ext>
                  </a:extLst>
                </a:gridCol>
                <a:gridCol w="1217650">
                  <a:extLst>
                    <a:ext uri="{9D8B030D-6E8A-4147-A177-3AD203B41FA5}">
                      <a16:colId xmlns:a16="http://schemas.microsoft.com/office/drawing/2014/main" val="20002"/>
                    </a:ext>
                  </a:extLst>
                </a:gridCol>
                <a:gridCol w="689317">
                  <a:extLst>
                    <a:ext uri="{9D8B030D-6E8A-4147-A177-3AD203B41FA5}">
                      <a16:colId xmlns:a16="http://schemas.microsoft.com/office/drawing/2014/main" val="20003"/>
                    </a:ext>
                  </a:extLst>
                </a:gridCol>
              </a:tblGrid>
              <a:tr h="370840">
                <a:tc>
                  <a:txBody>
                    <a:bodyPr/>
                    <a:lstStyle/>
                    <a:p>
                      <a:pPr algn="ctr"/>
                      <a:r>
                        <a:rPr lang="en-US" altLang="zh-CN" dirty="0"/>
                        <a:t>ID</a:t>
                      </a:r>
                      <a:endParaRPr lang="zh-CN" altLang="en-US" dirty="0"/>
                    </a:p>
                  </a:txBody>
                  <a:tcPr/>
                </a:tc>
                <a:tc>
                  <a:txBody>
                    <a:bodyPr/>
                    <a:lstStyle/>
                    <a:p>
                      <a:pPr algn="ctr"/>
                      <a:r>
                        <a:rPr lang="zh-CN" altLang="en-US" dirty="0"/>
                        <a:t>年龄</a:t>
                      </a:r>
                    </a:p>
                  </a:txBody>
                  <a:tcPr/>
                </a:tc>
                <a:tc>
                  <a:txBody>
                    <a:bodyPr/>
                    <a:lstStyle/>
                    <a:p>
                      <a:pPr algn="ctr"/>
                      <a:r>
                        <a:rPr lang="zh-CN" altLang="en-US" dirty="0"/>
                        <a:t>信贷情况</a:t>
                      </a:r>
                    </a:p>
                  </a:txBody>
                  <a:tcPr/>
                </a:tc>
                <a:tc>
                  <a:txBody>
                    <a:bodyPr/>
                    <a:lstStyle/>
                    <a:p>
                      <a:pPr algn="ctr"/>
                      <a:r>
                        <a:rPr lang="zh-CN" altLang="en-US" dirty="0"/>
                        <a:t>类别</a:t>
                      </a:r>
                    </a:p>
                  </a:txBody>
                  <a:tcPr/>
                </a:tc>
                <a:extLst>
                  <a:ext uri="{0D108BD9-81ED-4DB2-BD59-A6C34878D82A}">
                    <a16:rowId xmlns:a16="http://schemas.microsoft.com/office/drawing/2014/main" val="10000"/>
                  </a:ext>
                </a:extLst>
              </a:tr>
              <a:tr h="370840">
                <a:tc>
                  <a:txBody>
                    <a:bodyPr/>
                    <a:lstStyle/>
                    <a:p>
                      <a:pPr algn="ctr"/>
                      <a:r>
                        <a:rPr lang="en-US" altLang="zh-CN" dirty="0"/>
                        <a:t>3</a:t>
                      </a:r>
                      <a:endParaRPr lang="zh-CN" altLang="en-US" dirty="0"/>
                    </a:p>
                  </a:txBody>
                  <a:tcPr/>
                </a:tc>
                <a:tc>
                  <a:txBody>
                    <a:bodyPr/>
                    <a:lstStyle/>
                    <a:p>
                      <a:pPr algn="ctr"/>
                      <a:r>
                        <a:rPr lang="zh-CN" altLang="en-US" dirty="0"/>
                        <a:t>青年</a:t>
                      </a:r>
                    </a:p>
                  </a:txBody>
                  <a:tcPr/>
                </a:tc>
                <a:tc>
                  <a:txBody>
                    <a:bodyPr/>
                    <a:lstStyle/>
                    <a:p>
                      <a:pPr algn="ctr"/>
                      <a:r>
                        <a:rPr lang="zh-CN" altLang="en-US" dirty="0"/>
                        <a:t>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1"/>
                  </a:ext>
                </a:extLst>
              </a:tr>
              <a:tr h="435839">
                <a:tc>
                  <a:txBody>
                    <a:bodyPr/>
                    <a:lstStyle/>
                    <a:p>
                      <a:pPr algn="ctr"/>
                      <a:r>
                        <a:rPr lang="en-US" altLang="zh-CN" dirty="0"/>
                        <a:t>13</a:t>
                      </a:r>
                      <a:endParaRPr lang="zh-CN" altLang="en-US" dirty="0"/>
                    </a:p>
                  </a:txBody>
                  <a:tcPr/>
                </a:tc>
                <a:tc>
                  <a:txBody>
                    <a:bodyPr/>
                    <a:lstStyle/>
                    <a:p>
                      <a:pPr algn="ctr"/>
                      <a:r>
                        <a:rPr lang="zh-CN" altLang="en-US" dirty="0"/>
                        <a:t>老年</a:t>
                      </a:r>
                    </a:p>
                  </a:txBody>
                  <a:tcPr/>
                </a:tc>
                <a:tc>
                  <a:txBody>
                    <a:bodyPr/>
                    <a:lstStyle/>
                    <a:p>
                      <a:pPr algn="ctr"/>
                      <a:r>
                        <a:rPr lang="zh-CN" altLang="en-US" dirty="0"/>
                        <a:t>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2"/>
                  </a:ext>
                </a:extLst>
              </a:tr>
              <a:tr h="370840">
                <a:tc>
                  <a:txBody>
                    <a:bodyPr/>
                    <a:lstStyle/>
                    <a:p>
                      <a:pPr algn="ctr"/>
                      <a:r>
                        <a:rPr lang="en-US" altLang="zh-CN" dirty="0"/>
                        <a:t>14</a:t>
                      </a:r>
                      <a:endParaRPr lang="zh-CN" altLang="en-US" dirty="0"/>
                    </a:p>
                  </a:txBody>
                  <a:tcPr/>
                </a:tc>
                <a:tc>
                  <a:txBody>
                    <a:bodyPr/>
                    <a:lstStyle/>
                    <a:p>
                      <a:pPr algn="ctr"/>
                      <a:r>
                        <a:rPr lang="zh-CN" altLang="en-US" dirty="0"/>
                        <a:t>老年</a:t>
                      </a:r>
                    </a:p>
                  </a:txBody>
                  <a:tcPr/>
                </a:tc>
                <a:tc>
                  <a:txBody>
                    <a:bodyPr/>
                    <a:lstStyle/>
                    <a:p>
                      <a:pPr algn="ctr"/>
                      <a:r>
                        <a:rPr lang="zh-CN" altLang="en-US" dirty="0"/>
                        <a:t>非常好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3"/>
                  </a:ext>
                </a:extLst>
              </a:tr>
            </a:tbl>
          </a:graphicData>
        </a:graphic>
      </p:graphicFrame>
      <p:sp>
        <p:nvSpPr>
          <p:cNvPr id="19" name="文本框 18">
            <a:extLst>
              <a:ext uri="{FF2B5EF4-FFF2-40B4-BE49-F238E27FC236}">
                <a16:creationId xmlns:a16="http://schemas.microsoft.com/office/drawing/2014/main" id="{12A7F1B5-D09C-4F6E-BE19-A80535F606CB}"/>
              </a:ext>
            </a:extLst>
          </p:cNvPr>
          <p:cNvSpPr txBox="1"/>
          <p:nvPr/>
        </p:nvSpPr>
        <p:spPr>
          <a:xfrm>
            <a:off x="6434120" y="5823164"/>
            <a:ext cx="1003494" cy="338554"/>
          </a:xfrm>
          <a:prstGeom prst="rect">
            <a:avLst/>
          </a:prstGeom>
          <a:noFill/>
        </p:spPr>
        <p:txBody>
          <a:bodyPr wrap="square" rtlCol="0">
            <a:spAutoFit/>
          </a:bodyPr>
          <a:lstStyle/>
          <a:p>
            <a:pPr algn="ctr"/>
            <a:r>
              <a:rPr lang="zh-CN" altLang="en-US" sz="1600" dirty="0">
                <a:solidFill>
                  <a:schemeClr val="accent1">
                    <a:lumMod val="75000"/>
                  </a:schemeClr>
                </a:solidFill>
              </a:rPr>
              <a:t>表</a:t>
            </a:r>
            <a:r>
              <a:rPr lang="en-US" altLang="zh-CN" sz="1600" dirty="0">
                <a:solidFill>
                  <a:schemeClr val="accent1">
                    <a:lumMod val="75000"/>
                  </a:schemeClr>
                </a:solidFill>
              </a:rPr>
              <a:t>3</a:t>
            </a:r>
            <a:endParaRPr lang="zh-CN" altLang="en-US" sz="1600" dirty="0">
              <a:solidFill>
                <a:schemeClr val="accent1">
                  <a:lumMod val="75000"/>
                </a:schemeClr>
              </a:solidFill>
            </a:endParaRPr>
          </a:p>
        </p:txBody>
      </p:sp>
      <p:graphicFrame>
        <p:nvGraphicFramePr>
          <p:cNvPr id="20" name="表格 19">
            <a:extLst>
              <a:ext uri="{FF2B5EF4-FFF2-40B4-BE49-F238E27FC236}">
                <a16:creationId xmlns:a16="http://schemas.microsoft.com/office/drawing/2014/main" id="{168975D0-FA5C-4234-942F-BB6351F791E9}"/>
              </a:ext>
            </a:extLst>
          </p:cNvPr>
          <p:cNvGraphicFramePr>
            <a:graphicFrameLocks noGrp="1"/>
          </p:cNvGraphicFramePr>
          <p:nvPr>
            <p:extLst>
              <p:ext uri="{D42A27DB-BD31-4B8C-83A1-F6EECF244321}">
                <p14:modId xmlns:p14="http://schemas.microsoft.com/office/powerpoint/2010/main" val="1114225213"/>
              </p:ext>
            </p:extLst>
          </p:nvPr>
        </p:nvGraphicFramePr>
        <p:xfrm>
          <a:off x="8776391" y="4256289"/>
          <a:ext cx="3130060" cy="2590800"/>
        </p:xfrm>
        <a:graphic>
          <a:graphicData uri="http://schemas.openxmlformats.org/drawingml/2006/table">
            <a:tbl>
              <a:tblPr firstRow="1" bandRow="1">
                <a:tableStyleId>{5C22544A-7EE6-4342-B048-85BDC9FD1C3A}</a:tableStyleId>
              </a:tblPr>
              <a:tblGrid>
                <a:gridCol w="541058">
                  <a:extLst>
                    <a:ext uri="{9D8B030D-6E8A-4147-A177-3AD203B41FA5}">
                      <a16:colId xmlns:a16="http://schemas.microsoft.com/office/drawing/2014/main" val="20000"/>
                    </a:ext>
                  </a:extLst>
                </a:gridCol>
                <a:gridCol w="786361">
                  <a:extLst>
                    <a:ext uri="{9D8B030D-6E8A-4147-A177-3AD203B41FA5}">
                      <a16:colId xmlns:a16="http://schemas.microsoft.com/office/drawing/2014/main" val="20001"/>
                    </a:ext>
                  </a:extLst>
                </a:gridCol>
                <a:gridCol w="1138932">
                  <a:extLst>
                    <a:ext uri="{9D8B030D-6E8A-4147-A177-3AD203B41FA5}">
                      <a16:colId xmlns:a16="http://schemas.microsoft.com/office/drawing/2014/main" val="20002"/>
                    </a:ext>
                  </a:extLst>
                </a:gridCol>
                <a:gridCol w="663709">
                  <a:extLst>
                    <a:ext uri="{9D8B030D-6E8A-4147-A177-3AD203B41FA5}">
                      <a16:colId xmlns:a16="http://schemas.microsoft.com/office/drawing/2014/main" val="20003"/>
                    </a:ext>
                  </a:extLst>
                </a:gridCol>
              </a:tblGrid>
              <a:tr h="202135">
                <a:tc>
                  <a:txBody>
                    <a:bodyPr/>
                    <a:lstStyle/>
                    <a:p>
                      <a:pPr algn="ctr"/>
                      <a:r>
                        <a:rPr lang="en-US" altLang="zh-CN" dirty="0"/>
                        <a:t>ID</a:t>
                      </a:r>
                      <a:endParaRPr lang="zh-CN" altLang="en-US" dirty="0"/>
                    </a:p>
                  </a:txBody>
                  <a:tcPr/>
                </a:tc>
                <a:tc>
                  <a:txBody>
                    <a:bodyPr/>
                    <a:lstStyle/>
                    <a:p>
                      <a:pPr algn="ctr"/>
                      <a:r>
                        <a:rPr lang="zh-CN" altLang="en-US" dirty="0"/>
                        <a:t>年龄</a:t>
                      </a:r>
                    </a:p>
                  </a:txBody>
                  <a:tcPr/>
                </a:tc>
                <a:tc>
                  <a:txBody>
                    <a:bodyPr/>
                    <a:lstStyle/>
                    <a:p>
                      <a:pPr algn="ctr"/>
                      <a:r>
                        <a:rPr lang="zh-CN" altLang="en-US" dirty="0"/>
                        <a:t>信贷情况</a:t>
                      </a:r>
                    </a:p>
                  </a:txBody>
                  <a:tcPr/>
                </a:tc>
                <a:tc>
                  <a:txBody>
                    <a:bodyPr/>
                    <a:lstStyle/>
                    <a:p>
                      <a:pPr algn="ctr"/>
                      <a:r>
                        <a:rPr lang="zh-CN" altLang="en-US" dirty="0"/>
                        <a:t>类别</a:t>
                      </a: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zh-CN" altLang="en-US" dirty="0"/>
                        <a:t>青年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zh-CN" altLang="en-US" dirty="0"/>
                        <a:t>青年</a:t>
                      </a:r>
                    </a:p>
                  </a:txBody>
                  <a:tcPr/>
                </a:tc>
                <a:tc>
                  <a:txBody>
                    <a:bodyPr/>
                    <a:lstStyle/>
                    <a:p>
                      <a:pPr algn="ctr"/>
                      <a:r>
                        <a:rPr lang="zh-CN" altLang="en-US" dirty="0"/>
                        <a:t>好</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2"/>
                  </a:ext>
                </a:extLst>
              </a:tr>
              <a:tr h="370840">
                <a:tc>
                  <a:txBody>
                    <a:bodyPr/>
                    <a:lstStyle/>
                    <a:p>
                      <a:pPr algn="ctr"/>
                      <a:r>
                        <a:rPr lang="en-US" altLang="zh-CN" dirty="0"/>
                        <a:t>5</a:t>
                      </a:r>
                      <a:endParaRPr lang="zh-CN" altLang="en-US" dirty="0"/>
                    </a:p>
                  </a:txBody>
                  <a:tcPr/>
                </a:tc>
                <a:tc>
                  <a:txBody>
                    <a:bodyPr/>
                    <a:lstStyle/>
                    <a:p>
                      <a:pPr algn="ctr"/>
                      <a:r>
                        <a:rPr lang="zh-CN" altLang="en-US" dirty="0"/>
                        <a:t>青年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3"/>
                  </a:ext>
                </a:extLst>
              </a:tr>
              <a:tr h="370840">
                <a:tc>
                  <a:txBody>
                    <a:bodyPr/>
                    <a:lstStyle/>
                    <a:p>
                      <a:pPr algn="ctr"/>
                      <a:r>
                        <a:rPr lang="en-US" altLang="zh-CN" dirty="0"/>
                        <a:t>6</a:t>
                      </a:r>
                      <a:endParaRPr lang="zh-CN" altLang="en-US" dirty="0"/>
                    </a:p>
                  </a:txBody>
                  <a:tcPr/>
                </a:tc>
                <a:tc>
                  <a:txBody>
                    <a:bodyPr/>
                    <a:lstStyle/>
                    <a:p>
                      <a:pPr algn="ctr"/>
                      <a:r>
                        <a:rPr lang="zh-CN" altLang="en-US" dirty="0"/>
                        <a:t>中年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4"/>
                  </a:ext>
                </a:extLst>
              </a:tr>
              <a:tr h="370840">
                <a:tc>
                  <a:txBody>
                    <a:bodyPr/>
                    <a:lstStyle/>
                    <a:p>
                      <a:pPr algn="ctr"/>
                      <a:r>
                        <a:rPr lang="en-US" altLang="zh-CN" dirty="0"/>
                        <a:t>7</a:t>
                      </a:r>
                      <a:endParaRPr lang="zh-CN" altLang="en-US" dirty="0"/>
                    </a:p>
                  </a:txBody>
                  <a:tcPr/>
                </a:tc>
                <a:tc>
                  <a:txBody>
                    <a:bodyPr/>
                    <a:lstStyle/>
                    <a:p>
                      <a:pPr algn="ctr"/>
                      <a:r>
                        <a:rPr lang="zh-CN" altLang="en-US" dirty="0"/>
                        <a:t>中年</a:t>
                      </a:r>
                    </a:p>
                  </a:txBody>
                  <a:tcPr/>
                </a:tc>
                <a:tc>
                  <a:txBody>
                    <a:bodyPr/>
                    <a:lstStyle/>
                    <a:p>
                      <a:pPr algn="ctr"/>
                      <a:r>
                        <a:rPr lang="zh-CN" altLang="en-US" dirty="0"/>
                        <a:t>好</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5"/>
                  </a:ext>
                </a:extLst>
              </a:tr>
              <a:tr h="370840">
                <a:tc>
                  <a:txBody>
                    <a:bodyPr/>
                    <a:lstStyle/>
                    <a:p>
                      <a:pPr algn="ctr"/>
                      <a:r>
                        <a:rPr lang="en-US" altLang="zh-CN" dirty="0"/>
                        <a:t>15</a:t>
                      </a:r>
                      <a:endParaRPr lang="zh-CN" altLang="en-US" dirty="0"/>
                    </a:p>
                  </a:txBody>
                  <a:tcPr/>
                </a:tc>
                <a:tc>
                  <a:txBody>
                    <a:bodyPr/>
                    <a:lstStyle/>
                    <a:p>
                      <a:pPr algn="ctr"/>
                      <a:r>
                        <a:rPr lang="zh-CN" altLang="en-US" dirty="0"/>
                        <a:t>老年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6"/>
                  </a:ext>
                </a:extLst>
              </a:tr>
            </a:tbl>
          </a:graphicData>
        </a:graphic>
      </p:graphicFrame>
      <p:sp>
        <p:nvSpPr>
          <p:cNvPr id="21" name="文本框 20">
            <a:extLst>
              <a:ext uri="{FF2B5EF4-FFF2-40B4-BE49-F238E27FC236}">
                <a16:creationId xmlns:a16="http://schemas.microsoft.com/office/drawing/2014/main" id="{8CD581C1-73EB-421F-9878-88774A9053DC}"/>
              </a:ext>
            </a:extLst>
          </p:cNvPr>
          <p:cNvSpPr txBox="1"/>
          <p:nvPr/>
        </p:nvSpPr>
        <p:spPr>
          <a:xfrm>
            <a:off x="9713068" y="6895770"/>
            <a:ext cx="1001150" cy="338554"/>
          </a:xfrm>
          <a:prstGeom prst="rect">
            <a:avLst/>
          </a:prstGeom>
          <a:noFill/>
        </p:spPr>
        <p:txBody>
          <a:bodyPr wrap="square" rtlCol="0">
            <a:spAutoFit/>
          </a:bodyPr>
          <a:lstStyle/>
          <a:p>
            <a:pPr algn="ctr"/>
            <a:r>
              <a:rPr lang="zh-CN" altLang="en-US" sz="1600" dirty="0">
                <a:solidFill>
                  <a:schemeClr val="accent1">
                    <a:lumMod val="75000"/>
                  </a:schemeClr>
                </a:solidFill>
              </a:rPr>
              <a:t>表</a:t>
            </a:r>
            <a:r>
              <a:rPr lang="en-US" altLang="zh-CN" sz="1600" dirty="0">
                <a:solidFill>
                  <a:schemeClr val="accent1">
                    <a:lumMod val="75000"/>
                  </a:schemeClr>
                </a:solidFill>
              </a:rPr>
              <a:t>4</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127211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55DE7-3D82-4618-B338-7E17A299EE96}"/>
              </a:ext>
            </a:extLst>
          </p:cNvPr>
          <p:cNvSpPr>
            <a:spLocks noGrp="1"/>
          </p:cNvSpPr>
          <p:nvPr>
            <p:ph type="title"/>
          </p:nvPr>
        </p:nvSpPr>
        <p:spPr/>
        <p:txBody>
          <a:bodyPr/>
          <a:lstStyle/>
          <a:p>
            <a:r>
              <a:rPr lang="zh-CN" altLang="en-US" dirty="0"/>
              <a:t>决策树过拟合</a:t>
            </a:r>
          </a:p>
        </p:txBody>
      </p:sp>
      <p:sp>
        <p:nvSpPr>
          <p:cNvPr id="3" name="内容占位符 2">
            <a:extLst>
              <a:ext uri="{FF2B5EF4-FFF2-40B4-BE49-F238E27FC236}">
                <a16:creationId xmlns:a16="http://schemas.microsoft.com/office/drawing/2014/main" id="{ED1B4785-B3C0-4059-81CB-B4DF138F245D}"/>
              </a:ext>
            </a:extLst>
          </p:cNvPr>
          <p:cNvSpPr>
            <a:spLocks noGrp="1"/>
          </p:cNvSpPr>
          <p:nvPr>
            <p:ph idx="1"/>
          </p:nvPr>
        </p:nvSpPr>
        <p:spPr/>
        <p:txBody>
          <a:bodyPr>
            <a:normAutofit fontScale="85000" lnSpcReduction="10000"/>
          </a:bodyPr>
          <a:lstStyle/>
          <a:p>
            <a:r>
              <a:rPr lang="zh-CN" altLang="en-US" dirty="0">
                <a:solidFill>
                  <a:srgbClr val="FF0000"/>
                </a:solidFill>
              </a:rPr>
              <a:t>过度拟合</a:t>
            </a:r>
            <a:endParaRPr lang="en-US" altLang="zh-CN" dirty="0">
              <a:solidFill>
                <a:srgbClr val="FF0000"/>
              </a:solidFill>
            </a:endParaRPr>
          </a:p>
          <a:p>
            <a:pPr lvl="1"/>
            <a:r>
              <a:rPr lang="zh-CN" altLang="en-US" dirty="0"/>
              <a:t>决策树对训练样本的特征描述得“</a:t>
            </a:r>
            <a:r>
              <a:rPr lang="zh-CN" altLang="en-US" dirty="0">
                <a:solidFill>
                  <a:srgbClr val="FF0000"/>
                </a:solidFill>
              </a:rPr>
              <a:t>过于精确</a:t>
            </a:r>
            <a:r>
              <a:rPr lang="zh-CN" altLang="en-US" dirty="0"/>
              <a:t>”，无法实现对新样本的合理分析，这种现象一般称为“过拟合”。</a:t>
            </a:r>
            <a:endParaRPr lang="en-US" altLang="zh-CN" dirty="0"/>
          </a:p>
          <a:p>
            <a:r>
              <a:rPr lang="zh-CN" altLang="en-US" sz="2400" dirty="0">
                <a:solidFill>
                  <a:srgbClr val="FF0000"/>
                </a:solidFill>
                <a:latin typeface="楷体" panose="02010609060101010101" pitchFamily="49" charset="-122"/>
                <a:ea typeface="楷体" panose="02010609060101010101" pitchFamily="49" charset="-122"/>
              </a:rPr>
              <a:t>原因</a:t>
            </a:r>
            <a:r>
              <a:rPr lang="en-US" altLang="zh-CN" sz="2400" dirty="0">
                <a:solidFill>
                  <a:srgbClr val="FF0000"/>
                </a:solidFill>
                <a:latin typeface="楷体" panose="02010609060101010101" pitchFamily="49" charset="-122"/>
                <a:ea typeface="楷体" panose="02010609060101010101" pitchFamily="49" charset="-122"/>
              </a:rPr>
              <a:t>1</a:t>
            </a:r>
            <a:r>
              <a:rPr lang="zh-CN" altLang="en-US" sz="2400" dirty="0">
                <a:solidFill>
                  <a:srgbClr val="FF0000"/>
                </a:solidFill>
                <a:latin typeface="楷体" panose="02010609060101010101" pitchFamily="49" charset="-122"/>
                <a:ea typeface="楷体" panose="02010609060101010101" pitchFamily="49" charset="-122"/>
              </a:rPr>
              <a:t>：</a:t>
            </a:r>
            <a:endParaRPr lang="en-US" altLang="zh-CN" sz="2400" dirty="0">
              <a:solidFill>
                <a:srgbClr val="FF0000"/>
              </a:solidFill>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rPr>
              <a:t>样本里的噪音数据干扰过大</a:t>
            </a:r>
            <a:endParaRPr lang="en-US" altLang="zh-CN" sz="2000" dirty="0">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sym typeface="Arial" pitchFamily="34" charset="0"/>
              </a:rPr>
              <a:t>样本抽取错误，包括（但不限于）样本数量太少，抽样方法错误等</a:t>
            </a:r>
            <a:endParaRPr lang="en-US" altLang="zh-CN" sz="2000" dirty="0">
              <a:latin typeface="楷体" panose="02010609060101010101" pitchFamily="49" charset="-122"/>
              <a:ea typeface="楷体" panose="02010609060101010101" pitchFamily="49" charset="-122"/>
              <a:sym typeface="Arial" pitchFamily="34" charset="0"/>
            </a:endParaRPr>
          </a:p>
          <a:p>
            <a:pPr lvl="1"/>
            <a:r>
              <a:rPr lang="zh-CN" altLang="en-US" sz="2000" dirty="0">
                <a:latin typeface="楷体" panose="02010609060101010101" pitchFamily="49" charset="-122"/>
                <a:ea typeface="楷体" panose="02010609060101010101" pitchFamily="49" charset="-122"/>
              </a:rPr>
              <a:t>建模时使用了样本中太多无关的输入变量</a:t>
            </a:r>
            <a:endParaRPr lang="en-US" altLang="zh-CN" sz="2000" dirty="0">
              <a:latin typeface="楷体" panose="02010609060101010101" pitchFamily="49" charset="-122"/>
              <a:ea typeface="楷体" panose="02010609060101010101" pitchFamily="49" charset="-122"/>
            </a:endParaRPr>
          </a:p>
          <a:p>
            <a:r>
              <a:rPr lang="zh-CN" altLang="en-US" sz="2400" dirty="0">
                <a:solidFill>
                  <a:srgbClr val="FF0000"/>
                </a:solidFill>
                <a:latin typeface="楷体" panose="02010609060101010101" pitchFamily="49" charset="-122"/>
                <a:ea typeface="楷体" panose="02010609060101010101" pitchFamily="49" charset="-122"/>
              </a:rPr>
              <a:t>原因</a:t>
            </a:r>
            <a:r>
              <a:rPr lang="en-US" altLang="zh-CN" sz="2400" dirty="0">
                <a:solidFill>
                  <a:srgbClr val="FF0000"/>
                </a:solidFill>
                <a:latin typeface="楷体" panose="02010609060101010101" pitchFamily="49" charset="-122"/>
                <a:ea typeface="楷体" panose="02010609060101010101" pitchFamily="49" charset="-122"/>
              </a:rPr>
              <a:t>2</a:t>
            </a:r>
            <a:r>
              <a:rPr lang="zh-CN" altLang="en-US" sz="2400" dirty="0">
                <a:solidFill>
                  <a:srgbClr val="FF0000"/>
                </a:solidFill>
                <a:latin typeface="楷体" panose="02010609060101010101" pitchFamily="49" charset="-122"/>
                <a:ea typeface="楷体" panose="02010609060101010101" pitchFamily="49" charset="-122"/>
              </a:rPr>
              <a:t>：</a:t>
            </a:r>
            <a:endParaRPr lang="en-US" altLang="zh-CN" sz="2400" dirty="0">
              <a:solidFill>
                <a:srgbClr val="FF0000"/>
              </a:solidFill>
              <a:latin typeface="楷体" panose="02010609060101010101" pitchFamily="49" charset="-122"/>
              <a:ea typeface="楷体" panose="02010609060101010101" pitchFamily="49" charset="-122"/>
            </a:endParaRPr>
          </a:p>
          <a:p>
            <a:pPr lvl="1"/>
            <a:r>
              <a:rPr lang="zh-CN" altLang="en-US" sz="2200" dirty="0">
                <a:latin typeface="楷体" panose="02010609060101010101" pitchFamily="49" charset="-122"/>
                <a:ea typeface="楷体" panose="02010609060101010101" pitchFamily="49" charset="-122"/>
              </a:rPr>
              <a:t>在决策树模型搭建中，我们使用的算法对于决策树的生长没有合理的限制和修剪的话，决策树的自由生长有可能每片叶子里只包含单纯的事件数据或非事件数据</a:t>
            </a:r>
            <a:endParaRPr lang="en-US" altLang="zh-CN" sz="2200" dirty="0">
              <a:latin typeface="楷体" panose="02010609060101010101" pitchFamily="49" charset="-122"/>
              <a:ea typeface="楷体" panose="02010609060101010101" pitchFamily="49" charset="-122"/>
            </a:endParaRPr>
          </a:p>
          <a:p>
            <a:pPr lvl="1"/>
            <a:endParaRPr lang="zh-CN" altLang="en-US" dirty="0"/>
          </a:p>
        </p:txBody>
      </p:sp>
      <p:sp>
        <p:nvSpPr>
          <p:cNvPr id="4" name="爆炸形: 8 pt  3">
            <a:extLst>
              <a:ext uri="{FF2B5EF4-FFF2-40B4-BE49-F238E27FC236}">
                <a16:creationId xmlns:a16="http://schemas.microsoft.com/office/drawing/2014/main" id="{E1333333-CA97-4651-919D-C7371E513F0F}"/>
              </a:ext>
            </a:extLst>
          </p:cNvPr>
          <p:cNvSpPr/>
          <p:nvPr/>
        </p:nvSpPr>
        <p:spPr>
          <a:xfrm>
            <a:off x="3476660" y="2638839"/>
            <a:ext cx="2832653" cy="158032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楷体" panose="02010609060101010101" pitchFamily="49" charset="-122"/>
                <a:ea typeface="楷体" panose="02010609060101010101" pitchFamily="49" charset="-122"/>
              </a:rPr>
              <a:t>合理、有效的抽样</a:t>
            </a:r>
          </a:p>
        </p:txBody>
      </p:sp>
      <p:sp>
        <p:nvSpPr>
          <p:cNvPr id="5" name="爆炸形: 8 pt  4">
            <a:extLst>
              <a:ext uri="{FF2B5EF4-FFF2-40B4-BE49-F238E27FC236}">
                <a16:creationId xmlns:a16="http://schemas.microsoft.com/office/drawing/2014/main" id="{9FB2118D-099F-4634-B4AC-D18E9F89B2ED}"/>
              </a:ext>
            </a:extLst>
          </p:cNvPr>
          <p:cNvSpPr/>
          <p:nvPr/>
        </p:nvSpPr>
        <p:spPr>
          <a:xfrm>
            <a:off x="2555635" y="4937262"/>
            <a:ext cx="2085940" cy="130451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楷体" panose="02010609060101010101" pitchFamily="49" charset="-122"/>
                <a:ea typeface="楷体" panose="02010609060101010101" pitchFamily="49" charset="-122"/>
              </a:rPr>
              <a:t>剪枝</a:t>
            </a:r>
          </a:p>
        </p:txBody>
      </p:sp>
    </p:spTree>
    <p:extLst>
      <p:ext uri="{BB962C8B-B14F-4D97-AF65-F5344CB8AC3E}">
        <p14:creationId xmlns:p14="http://schemas.microsoft.com/office/powerpoint/2010/main" val="205833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4702" y="1283831"/>
            <a:ext cx="11080558" cy="4290337"/>
            <a:chOff x="511207" y="1108389"/>
            <a:chExt cx="11080558" cy="4290337"/>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12994" b="18401"/>
            <a:stretch/>
          </p:blipFill>
          <p:spPr>
            <a:xfrm>
              <a:off x="511207" y="1114449"/>
              <a:ext cx="11080558" cy="4277576"/>
            </a:xfrm>
            <a:prstGeom prst="rect">
              <a:avLst/>
            </a:prstGeom>
          </p:spPr>
        </p:pic>
        <p:sp>
          <p:nvSpPr>
            <p:cNvPr id="19" name="矩形 18"/>
            <p:cNvSpPr/>
            <p:nvPr/>
          </p:nvSpPr>
          <p:spPr>
            <a:xfrm>
              <a:off x="744110" y="1108389"/>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19"/>
            <p:cNvSpPr/>
            <p:nvPr/>
          </p:nvSpPr>
          <p:spPr>
            <a:xfrm>
              <a:off x="511207" y="1110515"/>
              <a:ext cx="11074297"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7550785" y="1304290"/>
            <a:ext cx="2247265" cy="1568450"/>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03</a:t>
            </a:r>
          </a:p>
        </p:txBody>
      </p:sp>
      <p:sp>
        <p:nvSpPr>
          <p:cNvPr id="10" name="文本框 9">
            <a:extLst>
              <a:ext uri="{FF2B5EF4-FFF2-40B4-BE49-F238E27FC236}">
                <a16:creationId xmlns:a16="http://schemas.microsoft.com/office/drawing/2014/main" id="{963FEB25-775F-40DF-A9EA-BAEC0DE009A6}"/>
              </a:ext>
            </a:extLst>
          </p:cNvPr>
          <p:cNvSpPr txBox="1"/>
          <p:nvPr/>
        </p:nvSpPr>
        <p:spPr>
          <a:xfrm>
            <a:off x="7373923" y="3157198"/>
            <a:ext cx="2776755"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决策树的剪枝</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605"/>
            <a:ext cx="3234055" cy="6887845"/>
          </a:xfrm>
          <a:prstGeom prst="rect">
            <a:avLst/>
          </a:prstGeom>
          <a:solidFill>
            <a:srgbClr val="F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485" y="424600"/>
            <a:ext cx="3380740" cy="6010069"/>
          </a:xfrm>
          <a:prstGeom prst="rect">
            <a:avLst/>
          </a:prstGeom>
        </p:spPr>
      </p:pic>
      <p:sp>
        <p:nvSpPr>
          <p:cNvPr id="9" name="矩形 8"/>
          <p:cNvSpPr/>
          <p:nvPr/>
        </p:nvSpPr>
        <p:spPr>
          <a:xfrm>
            <a:off x="705485" y="413733"/>
            <a:ext cx="3380740" cy="6057293"/>
          </a:xfrm>
          <a:prstGeom prst="rect">
            <a:avLst/>
          </a:prstGeom>
          <a:solidFill>
            <a:srgbClr val="F3C5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924" name="文本框 5"/>
          <p:cNvSpPr txBox="1"/>
          <p:nvPr/>
        </p:nvSpPr>
        <p:spPr>
          <a:xfrm>
            <a:off x="1225550" y="1027430"/>
            <a:ext cx="2742565" cy="645160"/>
          </a:xfrm>
          <a:prstGeom prst="rect">
            <a:avLst/>
          </a:prstGeom>
          <a:noFill/>
          <a:ln w="9525">
            <a:noFill/>
          </a:ln>
        </p:spPr>
        <p:txBody>
          <a:bodyPr wrap="none">
            <a:spAutoFit/>
          </a:bodyPr>
          <a:lstStyle/>
          <a:p>
            <a:pPr algn="r"/>
            <a:r>
              <a:rPr lang="en-US" altLang="zh-CN" sz="3600" b="1" dirty="0">
                <a:solidFill>
                  <a:schemeClr val="bg1"/>
                </a:solidFill>
                <a:latin typeface="微软雅黑" panose="020B0503020204020204" pitchFamily="34" charset="-122"/>
                <a:ea typeface="微软雅黑" panose="020B0503020204020204" pitchFamily="34" charset="-122"/>
              </a:rPr>
              <a:t>CONTENTS</a:t>
            </a:r>
          </a:p>
        </p:txBody>
      </p:sp>
      <p:sp>
        <p:nvSpPr>
          <p:cNvPr id="47" name="矩形 46"/>
          <p:cNvSpPr/>
          <p:nvPr/>
        </p:nvSpPr>
        <p:spPr>
          <a:xfrm>
            <a:off x="3191510" y="2015173"/>
            <a:ext cx="476250" cy="476250"/>
          </a:xfrm>
          <a:prstGeom prst="rect">
            <a:avLst/>
          </a:prstGeom>
          <a:noFill/>
          <a:ln>
            <a:solidFill>
              <a:schemeClr val="bg1">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sp>
        <p:nvSpPr>
          <p:cNvPr id="46" name="矩形 45"/>
          <p:cNvSpPr/>
          <p:nvPr/>
        </p:nvSpPr>
        <p:spPr>
          <a:xfrm>
            <a:off x="3380423" y="1853248"/>
            <a:ext cx="476250" cy="4762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5148537" y="1253141"/>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01</a:t>
            </a:r>
          </a:p>
        </p:txBody>
      </p:sp>
      <p:sp>
        <p:nvSpPr>
          <p:cNvPr id="16" name="文本框 15"/>
          <p:cNvSpPr txBox="1"/>
          <p:nvPr/>
        </p:nvSpPr>
        <p:spPr>
          <a:xfrm>
            <a:off x="6018486" y="1354975"/>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决策树模型</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5148537" y="2485041"/>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02</a:t>
            </a:r>
          </a:p>
        </p:txBody>
      </p:sp>
      <p:sp>
        <p:nvSpPr>
          <p:cNvPr id="22" name="矩形 21"/>
          <p:cNvSpPr/>
          <p:nvPr/>
        </p:nvSpPr>
        <p:spPr>
          <a:xfrm>
            <a:off x="5148537" y="3716941"/>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03</a:t>
            </a:r>
          </a:p>
        </p:txBody>
      </p:sp>
      <p:sp>
        <p:nvSpPr>
          <p:cNvPr id="26" name="文本框 25"/>
          <p:cNvSpPr txBox="1"/>
          <p:nvPr/>
        </p:nvSpPr>
        <p:spPr>
          <a:xfrm>
            <a:off x="6018485" y="2622771"/>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特征选择及决策树的生成算法</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6018484" y="3858516"/>
            <a:ext cx="5301615"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决策树的剪枝</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4" name="矩形 13">
            <a:extLst>
              <a:ext uri="{FF2B5EF4-FFF2-40B4-BE49-F238E27FC236}">
                <a16:creationId xmlns:a16="http://schemas.microsoft.com/office/drawing/2014/main" id="{9BA7244C-6003-4DD0-A3B5-CAEA833FEFD3}"/>
              </a:ext>
            </a:extLst>
          </p:cNvPr>
          <p:cNvSpPr/>
          <p:nvPr/>
        </p:nvSpPr>
        <p:spPr>
          <a:xfrm>
            <a:off x="5149985" y="4948841"/>
            <a:ext cx="683260" cy="683260"/>
          </a:xfrm>
          <a:prstGeom prst="rect">
            <a:avLst/>
          </a:prstGeom>
          <a:noFill/>
          <a:ln w="15875">
            <a:solidFill>
              <a:srgbClr val="EFA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EFAFCC"/>
                </a:solidFill>
                <a:latin typeface="微软雅黑" panose="020B0503020204020204" pitchFamily="34" charset="-122"/>
                <a:ea typeface="微软雅黑" panose="020B0503020204020204" pitchFamily="34" charset="-122"/>
              </a:rPr>
              <a:t>04</a:t>
            </a:r>
          </a:p>
        </p:txBody>
      </p:sp>
      <p:sp>
        <p:nvSpPr>
          <p:cNvPr id="15" name="文本框 14">
            <a:extLst>
              <a:ext uri="{FF2B5EF4-FFF2-40B4-BE49-F238E27FC236}">
                <a16:creationId xmlns:a16="http://schemas.microsoft.com/office/drawing/2014/main" id="{43190FDA-D6C5-442C-93FF-930217D002D4}"/>
              </a:ext>
            </a:extLst>
          </p:cNvPr>
          <p:cNvSpPr txBox="1"/>
          <p:nvPr/>
        </p:nvSpPr>
        <p:spPr>
          <a:xfrm>
            <a:off x="6019932" y="5090416"/>
            <a:ext cx="5301615" cy="400110"/>
          </a:xfrm>
          <a:prstGeom prst="rect">
            <a:avLst/>
          </a:prstGeom>
          <a:noFill/>
        </p:spPr>
        <p:txBody>
          <a:bodyPr wrap="square"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CART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算法</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8924"/>
                                        </p:tgtEl>
                                        <p:attrNameLst>
                                          <p:attrName>style.visibility</p:attrName>
                                        </p:attrNameLst>
                                      </p:cBhvr>
                                      <p:to>
                                        <p:strVal val="visible"/>
                                      </p:to>
                                    </p:set>
                                    <p:anim calcmode="lin" valueType="num">
                                      <p:cBhvr>
                                        <p:cTn id="11" dur="500" fill="hold"/>
                                        <p:tgtEl>
                                          <p:spTgt spid="3892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8924"/>
                                        </p:tgtEl>
                                        <p:attrNameLst>
                                          <p:attrName>ppt_y</p:attrName>
                                        </p:attrNameLst>
                                      </p:cBhvr>
                                      <p:tavLst>
                                        <p:tav tm="0">
                                          <p:val>
                                            <p:strVal val="#ppt_y"/>
                                          </p:val>
                                        </p:tav>
                                        <p:tav tm="100000">
                                          <p:val>
                                            <p:strVal val="#ppt_y"/>
                                          </p:val>
                                        </p:tav>
                                      </p:tavLst>
                                    </p:anim>
                                    <p:anim calcmode="lin" valueType="num">
                                      <p:cBhvr>
                                        <p:cTn id="13" dur="500" fill="hold"/>
                                        <p:tgtEl>
                                          <p:spTgt spid="3892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892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8924"/>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par>
                          <p:cTn id="22" fill="hold">
                            <p:stCondLst>
                              <p:cond delay="1850"/>
                            </p:stCondLst>
                            <p:childTnLst>
                              <p:par>
                                <p:cTn id="23" presetID="20"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edge">
                                      <p:cBhvr>
                                        <p:cTn id="25" dur="500"/>
                                        <p:tgtEl>
                                          <p:spTgt spid="47"/>
                                        </p:tgtEl>
                                      </p:cBhvr>
                                    </p:animEffect>
                                  </p:childTnLst>
                                </p:cTn>
                              </p:par>
                            </p:childTnLst>
                          </p:cTn>
                        </p:par>
                        <p:par>
                          <p:cTn id="26" fill="hold">
                            <p:stCondLst>
                              <p:cond delay="2350"/>
                            </p:stCondLst>
                            <p:childTnLst>
                              <p:par>
                                <p:cTn id="27" presetID="53" presetClass="entr" presetSubtype="1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28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335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3850"/>
                            </p:stCondLst>
                            <p:childTnLst>
                              <p:par>
                                <p:cTn id="43" presetID="22" presetClass="entr" presetSubtype="8"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par>
                          <p:cTn id="46" fill="hold">
                            <p:stCondLst>
                              <p:cond delay="4350"/>
                            </p:stCondLst>
                            <p:childTnLst>
                              <p:par>
                                <p:cTn id="47" presetID="53" presetClass="entr" presetSubtype="16"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4850"/>
                            </p:stCondLst>
                            <p:childTnLst>
                              <p:par>
                                <p:cTn id="53" presetID="22" presetClass="entr" presetSubtype="8"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5350"/>
                            </p:stCondLst>
                            <p:childTnLst>
                              <p:par>
                                <p:cTn id="57" presetID="53" presetClass="entr" presetSubtype="16"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850"/>
                            </p:stCondLst>
                            <p:childTnLst>
                              <p:par>
                                <p:cTn id="63" presetID="22" presetClass="entr" presetSubtype="8"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924" grpId="0"/>
      <p:bldP spid="47" grpId="0" bldLvl="0" animBg="1"/>
      <p:bldP spid="46" grpId="0" bldLvl="0" animBg="1"/>
      <p:bldP spid="11" grpId="0" bldLvl="0" animBg="1"/>
      <p:bldP spid="16" grpId="0"/>
      <p:bldP spid="20" grpId="0" bldLvl="0" animBg="1"/>
      <p:bldP spid="22" grpId="0" bldLvl="0" animBg="1"/>
      <p:bldP spid="26" grpId="0"/>
      <p:bldP spid="27" grpId="0"/>
      <p:bldP spid="14" grpId="0" bldLvl="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84FD4B-4B98-40AA-A497-85F11D77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991" y="4094611"/>
            <a:ext cx="3328052" cy="2363740"/>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id="{8760366B-C42A-4800-BA49-427D44E52A03}"/>
              </a:ext>
            </a:extLst>
          </p:cNvPr>
          <p:cNvSpPr>
            <a:spLocks noGrp="1"/>
          </p:cNvSpPr>
          <p:nvPr>
            <p:ph type="title"/>
          </p:nvPr>
        </p:nvSpPr>
        <p:spPr/>
        <p:txBody>
          <a:bodyPr/>
          <a:lstStyle/>
          <a:p>
            <a:r>
              <a:rPr lang="zh-CN" altLang="en-US" dirty="0"/>
              <a:t>决策树的剪枝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8FF3F96-E63F-4190-8A9E-AABBBD7418DB}"/>
                  </a:ext>
                </a:extLst>
              </p:cNvPr>
              <p:cNvSpPr>
                <a:spLocks noGrp="1"/>
              </p:cNvSpPr>
              <p:nvPr>
                <p:ph idx="1"/>
              </p:nvPr>
            </p:nvSpPr>
            <p:spPr>
              <a:solidFill>
                <a:schemeClr val="bg1">
                  <a:alpha val="40000"/>
                </a:schemeClr>
              </a:solidFill>
            </p:spPr>
            <p:txBody>
              <a:bodyPr>
                <a:normAutofit fontScale="85000" lnSpcReduction="10000"/>
              </a:bodyPr>
              <a:lstStyle/>
              <a:p>
                <a:r>
                  <a:rPr lang="zh-CN" altLang="en-US" dirty="0">
                    <a:solidFill>
                      <a:srgbClr val="FF0000"/>
                    </a:solidFill>
                  </a:rPr>
                  <a:t>剪枝思路</a:t>
                </a:r>
                <a:r>
                  <a:rPr lang="zh-CN" altLang="en-US" dirty="0"/>
                  <a:t>：就是在决策树对训练数据的</a:t>
                </a:r>
                <a:r>
                  <a:rPr lang="zh-CN" altLang="en-US" dirty="0">
                    <a:solidFill>
                      <a:srgbClr val="0070C0"/>
                    </a:solidFill>
                  </a:rPr>
                  <a:t>预测误差</a:t>
                </a:r>
                <a:r>
                  <a:rPr lang="zh-CN" altLang="en-US" dirty="0"/>
                  <a:t>和</a:t>
                </a:r>
                <a:r>
                  <a:rPr lang="zh-CN" altLang="en-US" dirty="0">
                    <a:solidFill>
                      <a:srgbClr val="0070C0"/>
                    </a:solidFill>
                  </a:rPr>
                  <a:t>树复杂度</a:t>
                </a:r>
                <a:r>
                  <a:rPr lang="zh-CN" altLang="en-US" dirty="0"/>
                  <a:t>之间找到一个</a:t>
                </a:r>
                <a:r>
                  <a:rPr lang="en-US" altLang="zh-CN" dirty="0"/>
                  <a:t>balance</a:t>
                </a:r>
              </a:p>
              <a:p>
                <a:r>
                  <a:rPr lang="zh-CN" altLang="en-US" dirty="0">
                    <a:solidFill>
                      <a:srgbClr val="FF0000"/>
                    </a:solidFill>
                  </a:rPr>
                  <a:t>预测误差</a:t>
                </a:r>
                <a:r>
                  <a:rPr lang="zh-CN" altLang="en-US" dirty="0"/>
                  <a:t>：为所有叶结点的经验熵的和</a:t>
                </a:r>
                <a:endParaRPr lang="en-US" altLang="zh-CN" dirty="0"/>
              </a:p>
              <a:p>
                <a:pPr lvl="1"/>
                <a:r>
                  <a:rPr lang="zh-CN" altLang="en-US" dirty="0"/>
                  <a:t>设树</a:t>
                </a:r>
                <a:r>
                  <a:rPr lang="en-US" altLang="zh-CN" dirty="0"/>
                  <a:t>T</a:t>
                </a:r>
                <a:r>
                  <a:rPr lang="zh-CN" altLang="en-US" dirty="0"/>
                  <a:t>的叶结点个数为</a:t>
                </a:r>
                <a:r>
                  <a:rPr lang="en-US" altLang="zh-CN" dirty="0"/>
                  <a:t>|T|</a:t>
                </a:r>
                <a:r>
                  <a:rPr lang="zh-CN" altLang="en-US" dirty="0"/>
                  <a:t>，</a:t>
                </a:r>
                <a:r>
                  <a:rPr lang="en-US" altLang="zh-CN" dirty="0"/>
                  <a:t>t</a:t>
                </a:r>
                <a:r>
                  <a:rPr lang="zh-CN" altLang="en-US" dirty="0"/>
                  <a:t>是树</a:t>
                </a:r>
                <a:r>
                  <a:rPr lang="en-US" altLang="zh-CN" dirty="0"/>
                  <a:t>T</a:t>
                </a:r>
                <a:r>
                  <a:rPr lang="zh-CN" altLang="en-US" dirty="0"/>
                  <a:t>的叶结点，</a:t>
                </a:r>
                <a14:m>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a:solidFill>
                              <a:srgbClr val="0000FF"/>
                            </a:solidFill>
                            <a:latin typeface="Cambria Math" panose="02040503050406030204" pitchFamily="18" charset="0"/>
                          </a:rPr>
                          <m:t>𝑁</m:t>
                        </m:r>
                      </m:e>
                      <m:sub>
                        <m:r>
                          <a:rPr lang="en-US" altLang="zh-CN" b="0" i="1">
                            <a:solidFill>
                              <a:srgbClr val="0000FF"/>
                            </a:solidFill>
                            <a:latin typeface="Cambria Math" panose="02040503050406030204" pitchFamily="18" charset="0"/>
                          </a:rPr>
                          <m:t>𝑡</m:t>
                        </m:r>
                      </m:sub>
                    </m:sSub>
                  </m:oMath>
                </a14:m>
                <a:r>
                  <a:rPr lang="zh-CN" altLang="en-US" dirty="0">
                    <a:solidFill>
                      <a:srgbClr val="0000FF"/>
                    </a:solidFill>
                  </a:rPr>
                  <a:t>表示该叶结点的样本点个数</a:t>
                </a:r>
                <a:r>
                  <a:rPr lang="zh-CN" altLang="en-US" dirty="0"/>
                  <a:t>，</a:t>
                </a:r>
                <a:r>
                  <a:rPr lang="zh-CN" altLang="en-US" dirty="0">
                    <a:solidFill>
                      <a:srgbClr val="0000FF"/>
                    </a:solidFill>
                  </a:rPr>
                  <a:t>其中</a:t>
                </a:r>
                <a14:m>
                  <m:oMath xmlns:m="http://schemas.openxmlformats.org/officeDocument/2006/math">
                    <m:r>
                      <a:rPr lang="en-US" altLang="zh-CN" b="0" i="1">
                        <a:solidFill>
                          <a:srgbClr val="0000FF"/>
                        </a:solidFill>
                        <a:latin typeface="Cambria Math" panose="02040503050406030204" pitchFamily="18" charset="0"/>
                      </a:rPr>
                      <m:t>𝑘</m:t>
                    </m:r>
                  </m:oMath>
                </a14:m>
                <a:r>
                  <a:rPr lang="zh-CN" altLang="en-US" dirty="0">
                    <a:solidFill>
                      <a:srgbClr val="0000FF"/>
                    </a:solidFill>
                  </a:rPr>
                  <a:t>类样本点有</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𝑁</m:t>
                        </m:r>
                      </m:e>
                      <m:sub>
                        <m:r>
                          <a:rPr lang="en-US" altLang="zh-CN" i="1">
                            <a:solidFill>
                              <a:srgbClr val="0000FF"/>
                            </a:solidFill>
                            <a:latin typeface="Cambria Math" panose="02040503050406030204" pitchFamily="18" charset="0"/>
                          </a:rPr>
                          <m:t>𝑡</m:t>
                        </m:r>
                        <m:r>
                          <a:rPr lang="en-US" altLang="zh-CN" b="0" i="1">
                            <a:solidFill>
                              <a:srgbClr val="0000FF"/>
                            </a:solidFill>
                            <a:latin typeface="Cambria Math" panose="02040503050406030204" pitchFamily="18" charset="0"/>
                          </a:rPr>
                          <m:t>𝑘</m:t>
                        </m:r>
                      </m:sub>
                    </m:sSub>
                  </m:oMath>
                </a14:m>
                <a:r>
                  <a:rPr lang="zh-CN" altLang="en-US" dirty="0">
                    <a:solidFill>
                      <a:srgbClr val="0000FF"/>
                    </a:solidFill>
                  </a:rPr>
                  <a:t>个</a:t>
                </a:r>
                <a:r>
                  <a:rPr lang="zh-CN" altLang="en-US" dirty="0"/>
                  <a:t>，</a:t>
                </a:r>
                <a14:m>
                  <m:oMath xmlns:m="http://schemas.openxmlformats.org/officeDocument/2006/math">
                    <m:r>
                      <a:rPr lang="en-US" altLang="zh-CN" i="1">
                        <a:latin typeface="Cambria Math" panose="02040503050406030204" pitchFamily="18" charset="0"/>
                      </a:rPr>
                      <m:t>𝑘</m:t>
                    </m:r>
                  </m:oMath>
                </a14:m>
                <a:r>
                  <a:rPr lang="en-US" altLang="zh-CN" dirty="0"/>
                  <a:t>=1,2,…,</a:t>
                </a:r>
                <a:r>
                  <a:rPr lang="en-US" altLang="zh-CN" i="1" dirty="0"/>
                  <a:t>K</a:t>
                </a:r>
                <a:r>
                  <a:rPr lang="zh-CN" altLang="en-US" dirty="0"/>
                  <a:t>，而</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𝐻</m:t>
                        </m:r>
                      </m:e>
                      <m:sub>
                        <m:r>
                          <a:rPr lang="en-US" altLang="zh-CN" b="0" i="1">
                            <a:latin typeface="Cambria Math" panose="02040503050406030204" pitchFamily="18" charset="0"/>
                          </a:rPr>
                          <m:t>𝑡</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𝑇</m:t>
                        </m:r>
                      </m:e>
                    </m:d>
                  </m:oMath>
                </a14:m>
                <a:r>
                  <a:rPr lang="zh-CN" altLang="en-US" dirty="0"/>
                  <a:t>表示叶结点</a:t>
                </a:r>
                <a:r>
                  <a:rPr lang="en-US" altLang="zh-CN" i="1" dirty="0"/>
                  <a:t>t</a:t>
                </a:r>
                <a:r>
                  <a:rPr lang="zh-CN" altLang="en-US" dirty="0"/>
                  <a:t>的经验熵。</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600" i="1">
                              <a:latin typeface="Cambria Math" panose="02040503050406030204" pitchFamily="18" charset="0"/>
                            </a:rPr>
                          </m:ctrlPr>
                        </m:sSubPr>
                        <m:e>
                          <m:r>
                            <a:rPr lang="en-US" altLang="zh-CN" sz="2600" b="0" i="1">
                              <a:latin typeface="Cambria Math" panose="02040503050406030204" pitchFamily="18" charset="0"/>
                            </a:rPr>
                            <m:t>    </m:t>
                          </m:r>
                          <m:r>
                            <a:rPr lang="en-US" altLang="zh-CN" sz="2600" i="1">
                              <a:latin typeface="Cambria Math" panose="02040503050406030204" pitchFamily="18" charset="0"/>
                            </a:rPr>
                            <m:t>𝐻</m:t>
                          </m:r>
                        </m:e>
                        <m:sub>
                          <m:r>
                            <a:rPr lang="en-US" altLang="zh-CN" sz="2600" i="1">
                              <a:latin typeface="Cambria Math" panose="02040503050406030204" pitchFamily="18" charset="0"/>
                            </a:rPr>
                            <m:t>𝑡</m:t>
                          </m:r>
                        </m:sub>
                      </m:sSub>
                      <m:d>
                        <m:dPr>
                          <m:ctrlPr>
                            <a:rPr lang="en-US" altLang="zh-CN" sz="2600" i="1">
                              <a:latin typeface="Cambria Math" panose="02040503050406030204" pitchFamily="18" charset="0"/>
                            </a:rPr>
                          </m:ctrlPr>
                        </m:dPr>
                        <m:e>
                          <m:r>
                            <a:rPr lang="en-US" altLang="zh-CN" sz="2600" i="1">
                              <a:latin typeface="Cambria Math" panose="02040503050406030204" pitchFamily="18" charset="0"/>
                            </a:rPr>
                            <m:t>𝑇</m:t>
                          </m:r>
                        </m:e>
                      </m:d>
                      <m:r>
                        <a:rPr lang="en-US" altLang="zh-CN" sz="2600" i="1">
                          <a:latin typeface="Cambria Math" panose="02040503050406030204" pitchFamily="18" charset="0"/>
                        </a:rPr>
                        <m:t>=−</m:t>
                      </m:r>
                      <m:nary>
                        <m:naryPr>
                          <m:chr m:val="∑"/>
                          <m:supHide m:val="on"/>
                          <m:ctrlPr>
                            <a:rPr lang="en-US" altLang="zh-CN" sz="2600" i="1">
                              <a:latin typeface="Cambria Math" panose="02040503050406030204" pitchFamily="18" charset="0"/>
                            </a:rPr>
                          </m:ctrlPr>
                        </m:naryPr>
                        <m:sub>
                          <m:r>
                            <m:rPr>
                              <m:brk m:alnAt="7"/>
                            </m:rPr>
                            <a:rPr lang="en-US" altLang="zh-CN" sz="2600" i="1">
                              <a:latin typeface="Cambria Math" panose="02040503050406030204" pitchFamily="18" charset="0"/>
                            </a:rPr>
                            <m:t>𝑘</m:t>
                          </m:r>
                        </m:sub>
                        <m:sup/>
                        <m:e>
                          <m:f>
                            <m:fPr>
                              <m:ctrlPr>
                                <a:rPr lang="en-US" altLang="zh-CN" sz="2600" i="1">
                                  <a:latin typeface="Cambria Math" panose="02040503050406030204" pitchFamily="18" charset="0"/>
                                </a:rPr>
                              </m:ctrlPr>
                            </m:fPr>
                            <m:num>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𝑁</m:t>
                                  </m:r>
                                </m:e>
                                <m:sub>
                                  <m:r>
                                    <a:rPr lang="en-US" altLang="zh-CN" sz="2600" i="1">
                                      <a:latin typeface="Cambria Math" panose="02040503050406030204" pitchFamily="18" charset="0"/>
                                    </a:rPr>
                                    <m:t>𝑡𝑘</m:t>
                                  </m:r>
                                </m:sub>
                              </m:sSub>
                            </m:num>
                            <m:den>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𝑁</m:t>
                                  </m:r>
                                </m:e>
                                <m:sub>
                                  <m:r>
                                    <a:rPr lang="en-US" altLang="zh-CN" sz="2600" i="1">
                                      <a:latin typeface="Cambria Math" panose="02040503050406030204" pitchFamily="18" charset="0"/>
                                    </a:rPr>
                                    <m:t>𝑡</m:t>
                                  </m:r>
                                </m:sub>
                              </m:sSub>
                            </m:den>
                          </m:f>
                          <m:func>
                            <m:funcPr>
                              <m:ctrlPr>
                                <a:rPr lang="en-US" altLang="zh-CN" sz="2600" i="1">
                                  <a:latin typeface="Cambria Math" panose="02040503050406030204" pitchFamily="18" charset="0"/>
                                </a:rPr>
                              </m:ctrlPr>
                            </m:funcPr>
                            <m:fName>
                              <m:r>
                                <m:rPr>
                                  <m:sty m:val="p"/>
                                </m:rPr>
                                <a:rPr lang="en-US" altLang="zh-CN" sz="2600">
                                  <a:latin typeface="Cambria Math" panose="02040503050406030204" pitchFamily="18" charset="0"/>
                                </a:rPr>
                                <m:t>log</m:t>
                              </m:r>
                            </m:fName>
                            <m:e>
                              <m:f>
                                <m:fPr>
                                  <m:ctrlPr>
                                    <a:rPr lang="en-US" altLang="zh-CN" sz="2600" i="1">
                                      <a:latin typeface="Cambria Math" panose="02040503050406030204" pitchFamily="18" charset="0"/>
                                    </a:rPr>
                                  </m:ctrlPr>
                                </m:fPr>
                                <m:num>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𝑁</m:t>
                                      </m:r>
                                    </m:e>
                                    <m:sub>
                                      <m:r>
                                        <a:rPr lang="en-US" altLang="zh-CN" sz="2600" i="1">
                                          <a:latin typeface="Cambria Math" panose="02040503050406030204" pitchFamily="18" charset="0"/>
                                        </a:rPr>
                                        <m:t>𝑡𝑘</m:t>
                                      </m:r>
                                    </m:sub>
                                  </m:sSub>
                                </m:num>
                                <m:den>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𝑁</m:t>
                                      </m:r>
                                    </m:e>
                                    <m:sub>
                                      <m:r>
                                        <a:rPr lang="en-US" altLang="zh-CN" sz="2600" i="1">
                                          <a:latin typeface="Cambria Math" panose="02040503050406030204" pitchFamily="18" charset="0"/>
                                        </a:rPr>
                                        <m:t>𝑡</m:t>
                                      </m:r>
                                    </m:sub>
                                  </m:sSub>
                                </m:den>
                              </m:f>
                            </m:e>
                          </m:func>
                        </m:e>
                      </m:nary>
                    </m:oMath>
                  </m:oMathPara>
                </a14:m>
                <a:endParaRPr lang="en-US" altLang="zh-CN" dirty="0"/>
              </a:p>
              <a:p>
                <a:r>
                  <a:rPr lang="zh-CN" altLang="en-US" dirty="0">
                    <a:solidFill>
                      <a:srgbClr val="00B050"/>
                    </a:solidFill>
                  </a:rPr>
                  <a:t>决策树学习的损失函数</a:t>
                </a:r>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𝑎</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𝑇</m:t>
                        </m:r>
                      </m:e>
                    </m:d>
                    <m:r>
                      <a:rPr lang="en-US" altLang="zh-CN" b="0" i="1">
                        <a:latin typeface="Cambria Math" panose="02040503050406030204" pitchFamily="18" charset="0"/>
                      </a:rPr>
                      <m:t>=</m:t>
                    </m:r>
                    <m:nary>
                      <m:naryPr>
                        <m:chr m:val="∑"/>
                        <m:ctrlPr>
                          <a:rPr lang="en-US" altLang="zh-CN" b="0" i="1">
                            <a:latin typeface="Cambria Math" panose="02040503050406030204" pitchFamily="18" charset="0"/>
                          </a:rPr>
                        </m:ctrlPr>
                      </m:naryPr>
                      <m:sub>
                        <m:r>
                          <m:rPr>
                            <m:brk m:alnAt="23"/>
                          </m:rPr>
                          <a:rPr lang="en-US" altLang="zh-CN" b="0" i="1">
                            <a:latin typeface="Cambria Math" panose="02040503050406030204" pitchFamily="18" charset="0"/>
                          </a:rPr>
                          <m:t>𝑡</m:t>
                        </m:r>
                        <m:r>
                          <a:rPr lang="en-US" altLang="zh-CN" b="0" i="1">
                            <a:latin typeface="Cambria Math" panose="02040503050406030204" pitchFamily="18" charset="0"/>
                          </a:rPr>
                          <m:t>=1</m:t>
                        </m:r>
                      </m:sub>
                      <m:sup>
                        <m:r>
                          <a:rPr lang="en-US" altLang="zh-CN" b="0" i="1">
                            <a:latin typeface="Cambria Math" panose="02040503050406030204" pitchFamily="18" charset="0"/>
                          </a:rPr>
                          <m:t>|</m:t>
                        </m:r>
                        <m:r>
                          <a:rPr lang="en-US" altLang="zh-CN" b="0" i="1">
                            <a:latin typeface="Cambria Math" panose="02040503050406030204" pitchFamily="18" charset="0"/>
                          </a:rPr>
                          <m:t>𝑇</m:t>
                        </m:r>
                        <m:r>
                          <a:rPr lang="en-US" altLang="zh-CN" b="0" i="1">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𝑡</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𝑇</m:t>
                        </m:r>
                      </m:e>
                    </m:d>
                  </m:oMath>
                </a14:m>
                <a:r>
                  <a:rPr lang="en-US" altLang="zh-CN" dirty="0"/>
                  <a:t>+</a:t>
                </a:r>
                <a14:m>
                  <m:oMath xmlns:m="http://schemas.openxmlformats.org/officeDocument/2006/math">
                    <m:r>
                      <a:rPr lang="en-US" altLang="zh-CN" i="1">
                        <a:latin typeface="Cambria Math" panose="02040503050406030204" pitchFamily="18" charset="0"/>
                      </a:rPr>
                      <m:t>𝑎</m:t>
                    </m:r>
                  </m:oMath>
                </a14:m>
                <a:r>
                  <a:rPr lang="en-US" altLang="zh-CN" dirty="0"/>
                  <a:t>|</a:t>
                </a:r>
                <a14:m>
                  <m:oMath xmlns:m="http://schemas.openxmlformats.org/officeDocument/2006/math">
                    <m:r>
                      <a:rPr lang="en-US" altLang="zh-CN" i="1">
                        <a:latin typeface="Cambria Math" panose="02040503050406030204" pitchFamily="18" charset="0"/>
                      </a:rPr>
                      <m:t>𝑇</m:t>
                    </m:r>
                  </m:oMath>
                </a14:m>
                <a:r>
                  <a:rPr lang="en-US" altLang="zh-CN" dirty="0"/>
                  <a:t>|.(</a:t>
                </a:r>
                <a14:m>
                  <m:oMath xmlns:m="http://schemas.openxmlformats.org/officeDocument/2006/math">
                    <m:r>
                      <a:rPr lang="en-US" altLang="zh-CN" i="1">
                        <a:latin typeface="Cambria Math" panose="02040503050406030204" pitchFamily="18" charset="0"/>
                      </a:rPr>
                      <m:t>𝑎</m:t>
                    </m:r>
                  </m:oMath>
                </a14:m>
                <a:r>
                  <a:rPr lang="en-US" altLang="zh-CN" dirty="0"/>
                  <a:t>&gt;=0)</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78FF3F96-E63F-4190-8A9E-AABBBD7418DB}"/>
                  </a:ext>
                </a:extLst>
              </p:cNvPr>
              <p:cNvSpPr>
                <a:spLocks noGrp="1" noRot="1" noChangeAspect="1" noMove="1" noResize="1" noEditPoints="1" noAdjustHandles="1" noChangeArrowheads="1" noChangeShapeType="1" noTextEdit="1"/>
              </p:cNvSpPr>
              <p:nvPr>
                <p:ph idx="1"/>
              </p:nvPr>
            </p:nvSpPr>
            <p:spPr>
              <a:blipFill>
                <a:blip r:embed="rId4"/>
                <a:stretch>
                  <a:fillRect l="-6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17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3963B-E90D-4FA7-B64E-B69A68C12514}"/>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7CB5FD15-DB48-4847-B770-C34D31B6D876}"/>
              </a:ext>
            </a:extLst>
          </p:cNvPr>
          <p:cNvSpPr>
            <a:spLocks noGrp="1"/>
          </p:cNvSpPr>
          <p:nvPr>
            <p:ph idx="1"/>
          </p:nvPr>
        </p:nvSpPr>
        <p:spPr/>
        <p:txBody>
          <a:bodyPr>
            <a:normAutofit/>
          </a:bodyPr>
          <a:lstStyle/>
          <a:p>
            <a:r>
              <a:rPr lang="zh-CN" altLang="en-US" dirty="0">
                <a:solidFill>
                  <a:srgbClr val="FF0000"/>
                </a:solidFill>
                <a:latin typeface="楷体" panose="02010609060101010101" pitchFamily="49" charset="-122"/>
                <a:ea typeface="楷体" panose="02010609060101010101" pitchFamily="49" charset="-122"/>
              </a:rPr>
              <a:t>预剪枝（先剪枝）</a:t>
            </a:r>
            <a:r>
              <a:rPr lang="en-US" altLang="zh-CN"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prepruning</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楷体" panose="02010609060101010101" pitchFamily="49" charset="-122"/>
                <a:ea typeface="楷体" panose="02010609060101010101" pitchFamily="49" charset="-122"/>
              </a:rPr>
              <a:t>通过提前停止树的构建而对树“剪枝”，一旦停止，节点就成为树叶。该树叶标记为子集元组中</a:t>
            </a:r>
            <a:r>
              <a:rPr lang="zh-CN" altLang="en-US" dirty="0">
                <a:solidFill>
                  <a:srgbClr val="C00000"/>
                </a:solidFill>
                <a:latin typeface="楷体" panose="02010609060101010101" pitchFamily="49" charset="-122"/>
                <a:ea typeface="楷体" panose="02010609060101010101" pitchFamily="49" charset="-122"/>
              </a:rPr>
              <a:t>最频繁的类</a:t>
            </a:r>
            <a:endParaRPr lang="en-US" altLang="zh-CN" dirty="0">
              <a:solidFill>
                <a:srgbClr val="C00000"/>
              </a:solidFill>
              <a:latin typeface="楷体" panose="02010609060101010101" pitchFamily="49" charset="-122"/>
              <a:ea typeface="楷体" panose="02010609060101010101" pitchFamily="49" charset="-122"/>
            </a:endParaRPr>
          </a:p>
          <a:p>
            <a:pPr lvl="1"/>
            <a:r>
              <a:rPr lang="zh-CN" altLang="en-US" dirty="0">
                <a:solidFill>
                  <a:srgbClr val="0085B4"/>
                </a:solidFill>
                <a:latin typeface="楷体" panose="02010609060101010101" pitchFamily="49" charset="-122"/>
                <a:ea typeface="楷体" panose="02010609060101010101" pitchFamily="49" charset="-122"/>
              </a:rPr>
              <a:t>定义阈值法</a:t>
            </a:r>
            <a:endParaRPr lang="en-US" altLang="zh-CN" dirty="0">
              <a:solidFill>
                <a:srgbClr val="0085B4"/>
              </a:solidFill>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定义一个树的高度；</a:t>
            </a:r>
            <a:endParaRPr lang="en-US" altLang="zh-CN" dirty="0">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定义一个叶子节点的实例个数最小值</a:t>
            </a:r>
            <a:endParaRPr lang="en-US" altLang="zh-CN" dirty="0">
              <a:latin typeface="楷体" panose="02010609060101010101" pitchFamily="49" charset="-122"/>
              <a:ea typeface="楷体" panose="02010609060101010101" pitchFamily="49" charset="-122"/>
            </a:endParaRPr>
          </a:p>
          <a:p>
            <a:pPr lvl="1"/>
            <a:r>
              <a:rPr lang="zh-CN" altLang="en-US" dirty="0">
                <a:solidFill>
                  <a:srgbClr val="0085B4"/>
                </a:solidFill>
                <a:latin typeface="楷体" panose="02010609060101010101" pitchFamily="49" charset="-122"/>
                <a:ea typeface="楷体" panose="02010609060101010101" pitchFamily="49" charset="-122"/>
              </a:rPr>
              <a:t>剪枝前后泛化性估计</a:t>
            </a:r>
            <a:endParaRPr lang="en-US" altLang="zh-CN" dirty="0">
              <a:solidFill>
                <a:srgbClr val="0085B4"/>
              </a:solidFill>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数据集进行划分（训练集与验证集）</a:t>
            </a:r>
          </a:p>
        </p:txBody>
      </p:sp>
    </p:spTree>
    <p:extLst>
      <p:ext uri="{BB962C8B-B14F-4D97-AF65-F5344CB8AC3E}">
        <p14:creationId xmlns:p14="http://schemas.microsoft.com/office/powerpoint/2010/main" val="12604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p:cTn id="1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17" dur="500"/>
                                        <p:tgtEl>
                                          <p:spTgt spid="3">
                                            <p:txEl>
                                              <p:pRg st="5" end="5"/>
                                            </p:txEl>
                                          </p:spTgt>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p:cTn id="2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3963B-E90D-4FA7-B64E-B69A68C12514}"/>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7CB5FD15-DB48-4847-B770-C34D31B6D876}"/>
              </a:ext>
            </a:extLst>
          </p:cNvPr>
          <p:cNvSpPr>
            <a:spLocks noGrp="1"/>
          </p:cNvSpPr>
          <p:nvPr>
            <p:ph idx="1"/>
          </p:nvPr>
        </p:nvSpPr>
        <p:spPr/>
        <p:txBody>
          <a:bodyPr>
            <a:normAutofit/>
          </a:bodyPr>
          <a:lstStyle/>
          <a:p>
            <a:r>
              <a:rPr lang="zh-CN" altLang="en-US" dirty="0">
                <a:solidFill>
                  <a:srgbClr val="FF0000"/>
                </a:solidFill>
                <a:latin typeface="楷体" panose="02010609060101010101" pitchFamily="49" charset="-122"/>
                <a:ea typeface="楷体" panose="02010609060101010101" pitchFamily="49" charset="-122"/>
              </a:rPr>
              <a:t>预剪枝（先剪枝）</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5CCD47E8-76C5-45F5-B987-4F35A28B6690}"/>
              </a:ext>
            </a:extLst>
          </p:cNvPr>
          <p:cNvPicPr>
            <a:picLocks noChangeAspect="1"/>
          </p:cNvPicPr>
          <p:nvPr/>
        </p:nvPicPr>
        <p:blipFill>
          <a:blip r:embed="rId2"/>
          <a:stretch>
            <a:fillRect/>
          </a:stretch>
        </p:blipFill>
        <p:spPr>
          <a:xfrm>
            <a:off x="5065295" y="1057754"/>
            <a:ext cx="6842645" cy="5608264"/>
          </a:xfrm>
          <a:prstGeom prst="rect">
            <a:avLst/>
          </a:prstGeom>
        </p:spPr>
      </p:pic>
    </p:spTree>
    <p:extLst>
      <p:ext uri="{BB962C8B-B14F-4D97-AF65-F5344CB8AC3E}">
        <p14:creationId xmlns:p14="http://schemas.microsoft.com/office/powerpoint/2010/main" val="3601070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3963B-E90D-4FA7-B64E-B69A68C12514}"/>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7CB5FD15-DB48-4847-B770-C34D31B6D876}"/>
              </a:ext>
            </a:extLst>
          </p:cNvPr>
          <p:cNvSpPr>
            <a:spLocks noGrp="1"/>
          </p:cNvSpPr>
          <p:nvPr>
            <p:ph idx="1"/>
          </p:nvPr>
        </p:nvSpPr>
        <p:spPr/>
        <p:txBody>
          <a:bodyPr>
            <a:normAutofit/>
          </a:bodyPr>
          <a:lstStyle/>
          <a:p>
            <a:r>
              <a:rPr lang="zh-CN" altLang="en-US" dirty="0">
                <a:solidFill>
                  <a:srgbClr val="FF0000"/>
                </a:solidFill>
                <a:latin typeface="楷体" panose="02010609060101010101" pitchFamily="49" charset="-122"/>
                <a:ea typeface="楷体" panose="02010609060101010101" pitchFamily="49" charset="-122"/>
              </a:rPr>
              <a:t>预剪枝（先剪枝）</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1024CA33-C03B-4E6A-A466-1A7BBCDBC662}"/>
              </a:ext>
            </a:extLst>
          </p:cNvPr>
          <p:cNvPicPr>
            <a:picLocks noChangeAspect="1"/>
          </p:cNvPicPr>
          <p:nvPr/>
        </p:nvPicPr>
        <p:blipFill>
          <a:blip r:embed="rId2"/>
          <a:stretch>
            <a:fillRect/>
          </a:stretch>
        </p:blipFill>
        <p:spPr>
          <a:xfrm>
            <a:off x="5185213" y="1171734"/>
            <a:ext cx="6649871" cy="5316434"/>
          </a:xfrm>
          <a:prstGeom prst="rect">
            <a:avLst/>
          </a:prstGeom>
        </p:spPr>
      </p:pic>
      <p:sp>
        <p:nvSpPr>
          <p:cNvPr id="6" name="左大括号 5">
            <a:extLst>
              <a:ext uri="{FF2B5EF4-FFF2-40B4-BE49-F238E27FC236}">
                <a16:creationId xmlns:a16="http://schemas.microsoft.com/office/drawing/2014/main" id="{C9510F34-394F-4B43-823C-392FC6657569}"/>
              </a:ext>
            </a:extLst>
          </p:cNvPr>
          <p:cNvSpPr/>
          <p:nvPr/>
        </p:nvSpPr>
        <p:spPr>
          <a:xfrm>
            <a:off x="4451684" y="1576137"/>
            <a:ext cx="661737" cy="2358189"/>
          </a:xfrm>
          <a:prstGeom prst="leftBrace">
            <a:avLst>
              <a:gd name="adj1" fmla="val 53788"/>
              <a:gd name="adj2" fmla="val 489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9FD7042-2933-4828-B717-635BA597AF5A}"/>
              </a:ext>
            </a:extLst>
          </p:cNvPr>
          <p:cNvSpPr txBox="1"/>
          <p:nvPr/>
        </p:nvSpPr>
        <p:spPr>
          <a:xfrm>
            <a:off x="2944141" y="2524398"/>
            <a:ext cx="1281363" cy="461665"/>
          </a:xfrm>
          <a:prstGeom prst="rect">
            <a:avLst/>
          </a:prstGeom>
          <a:noFill/>
        </p:spPr>
        <p:txBody>
          <a:bodyPr wrap="square" rtlCol="0">
            <a:spAutoFit/>
          </a:bodyPr>
          <a:lstStyle/>
          <a:p>
            <a:r>
              <a:rPr lang="zh-CN" altLang="en-US" sz="2400" b="1" dirty="0"/>
              <a:t>训练集</a:t>
            </a:r>
          </a:p>
        </p:txBody>
      </p:sp>
      <p:sp>
        <p:nvSpPr>
          <p:cNvPr id="8" name="文本框 7">
            <a:extLst>
              <a:ext uri="{FF2B5EF4-FFF2-40B4-BE49-F238E27FC236}">
                <a16:creationId xmlns:a16="http://schemas.microsoft.com/office/drawing/2014/main" id="{0907E8F1-E0F8-4588-9EA5-00C77EA8526A}"/>
              </a:ext>
            </a:extLst>
          </p:cNvPr>
          <p:cNvSpPr txBox="1"/>
          <p:nvPr/>
        </p:nvSpPr>
        <p:spPr>
          <a:xfrm>
            <a:off x="2944140" y="5277850"/>
            <a:ext cx="1281363" cy="461665"/>
          </a:xfrm>
          <a:prstGeom prst="rect">
            <a:avLst/>
          </a:prstGeom>
          <a:noFill/>
        </p:spPr>
        <p:txBody>
          <a:bodyPr wrap="square" rtlCol="0">
            <a:spAutoFit/>
          </a:bodyPr>
          <a:lstStyle/>
          <a:p>
            <a:r>
              <a:rPr lang="zh-CN" altLang="en-US" sz="2400" b="1" dirty="0">
                <a:solidFill>
                  <a:srgbClr val="FF0000"/>
                </a:solidFill>
              </a:rPr>
              <a:t>验证集</a:t>
            </a:r>
          </a:p>
        </p:txBody>
      </p:sp>
      <p:sp>
        <p:nvSpPr>
          <p:cNvPr id="9" name="左大括号 8">
            <a:extLst>
              <a:ext uri="{FF2B5EF4-FFF2-40B4-BE49-F238E27FC236}">
                <a16:creationId xmlns:a16="http://schemas.microsoft.com/office/drawing/2014/main" id="{7D7AC93B-6FD3-43AF-B8CB-8ADBD8B4D4B2}"/>
              </a:ext>
            </a:extLst>
          </p:cNvPr>
          <p:cNvSpPr/>
          <p:nvPr/>
        </p:nvSpPr>
        <p:spPr>
          <a:xfrm>
            <a:off x="4451684" y="4756710"/>
            <a:ext cx="661737" cy="1503947"/>
          </a:xfrm>
          <a:prstGeom prst="leftBrace">
            <a:avLst>
              <a:gd name="adj1" fmla="val 28333"/>
              <a:gd name="adj2" fmla="val 473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3840498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5B47FE-F5FD-412A-911F-6436B6AEE2CA}"/>
              </a:ext>
            </a:extLst>
          </p:cNvPr>
          <p:cNvPicPr>
            <a:picLocks noChangeAspect="1"/>
          </p:cNvPicPr>
          <p:nvPr/>
        </p:nvPicPr>
        <p:blipFill>
          <a:blip r:embed="rId3"/>
          <a:stretch>
            <a:fillRect/>
          </a:stretch>
        </p:blipFill>
        <p:spPr>
          <a:xfrm>
            <a:off x="109086" y="171095"/>
            <a:ext cx="6314865" cy="3801591"/>
          </a:xfrm>
          <a:prstGeom prst="rect">
            <a:avLst/>
          </a:prstGeom>
        </p:spPr>
      </p:pic>
      <p:sp>
        <p:nvSpPr>
          <p:cNvPr id="13" name="文本框 12">
            <a:extLst>
              <a:ext uri="{FF2B5EF4-FFF2-40B4-BE49-F238E27FC236}">
                <a16:creationId xmlns:a16="http://schemas.microsoft.com/office/drawing/2014/main" id="{F45C4C26-2734-4505-94B1-872A554E9165}"/>
              </a:ext>
            </a:extLst>
          </p:cNvPr>
          <p:cNvSpPr txBox="1"/>
          <p:nvPr/>
        </p:nvSpPr>
        <p:spPr>
          <a:xfrm>
            <a:off x="2113474" y="5359503"/>
            <a:ext cx="1281363" cy="461665"/>
          </a:xfrm>
          <a:prstGeom prst="rect">
            <a:avLst/>
          </a:prstGeom>
          <a:noFill/>
        </p:spPr>
        <p:txBody>
          <a:bodyPr wrap="square" rtlCol="0">
            <a:spAutoFit/>
          </a:bodyPr>
          <a:lstStyle/>
          <a:p>
            <a:r>
              <a:rPr lang="zh-CN" altLang="en-US" sz="2400" b="1" dirty="0">
                <a:solidFill>
                  <a:srgbClr val="FF0000"/>
                </a:solidFill>
              </a:rPr>
              <a:t>验证集</a:t>
            </a:r>
          </a:p>
        </p:txBody>
      </p:sp>
      <p:sp>
        <p:nvSpPr>
          <p:cNvPr id="14" name="左大括号 13">
            <a:extLst>
              <a:ext uri="{FF2B5EF4-FFF2-40B4-BE49-F238E27FC236}">
                <a16:creationId xmlns:a16="http://schemas.microsoft.com/office/drawing/2014/main" id="{BF8BEA7B-5E4A-41A8-9AF2-0C150704E798}"/>
              </a:ext>
            </a:extLst>
          </p:cNvPr>
          <p:cNvSpPr/>
          <p:nvPr/>
        </p:nvSpPr>
        <p:spPr>
          <a:xfrm>
            <a:off x="3457945" y="4786109"/>
            <a:ext cx="661737" cy="1806280"/>
          </a:xfrm>
          <a:prstGeom prst="leftBrace">
            <a:avLst>
              <a:gd name="adj1" fmla="val 28333"/>
              <a:gd name="adj2" fmla="val 473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4985605A-0560-41AE-ADD2-87E5714614A2}"/>
              </a:ext>
            </a:extLst>
          </p:cNvPr>
          <p:cNvPicPr>
            <a:picLocks noChangeAspect="1"/>
          </p:cNvPicPr>
          <p:nvPr/>
        </p:nvPicPr>
        <p:blipFill>
          <a:blip r:embed="rId4"/>
          <a:stretch>
            <a:fillRect/>
          </a:stretch>
        </p:blipFill>
        <p:spPr>
          <a:xfrm>
            <a:off x="4245898" y="4157087"/>
            <a:ext cx="7716741" cy="2656802"/>
          </a:xfrm>
          <a:prstGeom prst="rect">
            <a:avLst/>
          </a:prstGeom>
        </p:spPr>
      </p:pic>
      <p:pic>
        <p:nvPicPr>
          <p:cNvPr id="21" name="图片 20">
            <a:extLst>
              <a:ext uri="{FF2B5EF4-FFF2-40B4-BE49-F238E27FC236}">
                <a16:creationId xmlns:a16="http://schemas.microsoft.com/office/drawing/2014/main" id="{4B9686A6-5F30-41D9-906C-531F7B49BFD9}"/>
              </a:ext>
            </a:extLst>
          </p:cNvPr>
          <p:cNvPicPr>
            <a:picLocks noChangeAspect="1"/>
          </p:cNvPicPr>
          <p:nvPr/>
        </p:nvPicPr>
        <p:blipFill>
          <a:blip r:embed="rId5"/>
          <a:stretch>
            <a:fillRect/>
          </a:stretch>
        </p:blipFill>
        <p:spPr>
          <a:xfrm>
            <a:off x="6557554" y="781950"/>
            <a:ext cx="5251269" cy="2609413"/>
          </a:xfrm>
          <a:prstGeom prst="rect">
            <a:avLst/>
          </a:prstGeom>
        </p:spPr>
      </p:pic>
      <p:sp>
        <p:nvSpPr>
          <p:cNvPr id="22" name="矩形 21">
            <a:extLst>
              <a:ext uri="{FF2B5EF4-FFF2-40B4-BE49-F238E27FC236}">
                <a16:creationId xmlns:a16="http://schemas.microsoft.com/office/drawing/2014/main" id="{81036DBB-6837-4693-851D-5EDEE57EB035}"/>
              </a:ext>
            </a:extLst>
          </p:cNvPr>
          <p:cNvSpPr/>
          <p:nvPr/>
        </p:nvSpPr>
        <p:spPr>
          <a:xfrm>
            <a:off x="7184571" y="2638697"/>
            <a:ext cx="1384663" cy="661852"/>
          </a:xfrm>
          <a:prstGeom prst="rect">
            <a:avLst/>
          </a:prstGeom>
          <a:noFill/>
          <a:ln w="28575">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3B558BA-8C43-46EF-AAE5-2FAE04A98B2C}"/>
              </a:ext>
            </a:extLst>
          </p:cNvPr>
          <p:cNvSpPr/>
          <p:nvPr/>
        </p:nvSpPr>
        <p:spPr>
          <a:xfrm>
            <a:off x="9683338" y="2630021"/>
            <a:ext cx="1384663" cy="661852"/>
          </a:xfrm>
          <a:prstGeom prst="rect">
            <a:avLst/>
          </a:prstGeom>
          <a:noFill/>
          <a:ln w="28575">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54921252-EF5D-4AA0-A3F9-CF340ED67BB8}"/>
              </a:ext>
            </a:extLst>
          </p:cNvPr>
          <p:cNvCxnSpPr/>
          <p:nvPr/>
        </p:nvCxnSpPr>
        <p:spPr>
          <a:xfrm>
            <a:off x="3394837" y="707010"/>
            <a:ext cx="851061" cy="433633"/>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860C8EF-0696-412E-9C68-DEA085F60FD7}"/>
              </a:ext>
            </a:extLst>
          </p:cNvPr>
          <p:cNvCxnSpPr>
            <a:cxnSpLocks/>
          </p:cNvCxnSpPr>
          <p:nvPr/>
        </p:nvCxnSpPr>
        <p:spPr>
          <a:xfrm flipH="1">
            <a:off x="3341708" y="1465385"/>
            <a:ext cx="667584" cy="434486"/>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9113D1E-BB47-4F1E-B225-D71FA88EE676}"/>
              </a:ext>
            </a:extLst>
          </p:cNvPr>
          <p:cNvCxnSpPr>
            <a:cxnSpLocks/>
          </p:cNvCxnSpPr>
          <p:nvPr/>
        </p:nvCxnSpPr>
        <p:spPr>
          <a:xfrm>
            <a:off x="3341708" y="2224613"/>
            <a:ext cx="0" cy="40034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EC560C4-C6AD-4B4D-8FFE-1428B7825B5A}"/>
              </a:ext>
            </a:extLst>
          </p:cNvPr>
          <p:cNvCxnSpPr>
            <a:cxnSpLocks/>
          </p:cNvCxnSpPr>
          <p:nvPr/>
        </p:nvCxnSpPr>
        <p:spPr>
          <a:xfrm>
            <a:off x="3341708" y="2960947"/>
            <a:ext cx="0" cy="40034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1EED08D-80A7-4921-9A08-A5798CF40CD5}"/>
              </a:ext>
            </a:extLst>
          </p:cNvPr>
          <p:cNvSpPr/>
          <p:nvPr/>
        </p:nvSpPr>
        <p:spPr>
          <a:xfrm>
            <a:off x="4619134" y="5156462"/>
            <a:ext cx="6985262" cy="377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BAE612C-8FB4-4E6C-9598-0C60AFD9E916}"/>
              </a:ext>
            </a:extLst>
          </p:cNvPr>
          <p:cNvPicPr>
            <a:picLocks noChangeAspect="1"/>
          </p:cNvPicPr>
          <p:nvPr/>
        </p:nvPicPr>
        <p:blipFill>
          <a:blip r:embed="rId6"/>
          <a:stretch>
            <a:fillRect/>
          </a:stretch>
        </p:blipFill>
        <p:spPr>
          <a:xfrm>
            <a:off x="499715" y="2353105"/>
            <a:ext cx="5024474" cy="1824051"/>
          </a:xfrm>
          <a:prstGeom prst="rect">
            <a:avLst/>
          </a:prstGeom>
        </p:spPr>
      </p:pic>
    </p:spTree>
    <p:extLst>
      <p:ext uri="{BB962C8B-B14F-4D97-AF65-F5344CB8AC3E}">
        <p14:creationId xmlns:p14="http://schemas.microsoft.com/office/powerpoint/2010/main" val="39744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22" grpId="0" animBg="1"/>
      <p:bldP spid="23"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3963B-E90D-4FA7-B64E-B69A68C12514}"/>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7CB5FD15-DB48-4847-B770-C34D31B6D876}"/>
              </a:ext>
            </a:extLst>
          </p:cNvPr>
          <p:cNvSpPr>
            <a:spLocks noGrp="1"/>
          </p:cNvSpPr>
          <p:nvPr>
            <p:ph idx="1"/>
          </p:nvPr>
        </p:nvSpPr>
        <p:spPr/>
        <p:txBody>
          <a:bodyPr>
            <a:normAutofit/>
          </a:bodyPr>
          <a:lstStyle/>
          <a:p>
            <a:r>
              <a:rPr lang="zh-CN" altLang="en-US" dirty="0">
                <a:solidFill>
                  <a:srgbClr val="FF0000"/>
                </a:solidFill>
                <a:latin typeface="楷体" panose="02010609060101010101" pitchFamily="49" charset="-122"/>
                <a:ea typeface="楷体" panose="02010609060101010101" pitchFamily="49" charset="-122"/>
              </a:rPr>
              <a:t>预剪枝（先剪枝）</a:t>
            </a:r>
            <a:r>
              <a:rPr lang="en-US" altLang="zh-CN"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prepruning</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优点：</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简单，效率高，适合大规模问题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缺点：</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选取恰当的阈值困难</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预剪枝基于“贪心”本质禁止分支展开，容易出现“欠拟合”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17643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12053DF-DB84-42F1-AE90-B6FB98602085}"/>
              </a:ext>
            </a:extLst>
          </p:cNvPr>
          <p:cNvPicPr>
            <a:picLocks noChangeAspect="1"/>
          </p:cNvPicPr>
          <p:nvPr/>
        </p:nvPicPr>
        <p:blipFill>
          <a:blip r:embed="rId2"/>
          <a:stretch>
            <a:fillRect/>
          </a:stretch>
        </p:blipFill>
        <p:spPr>
          <a:xfrm>
            <a:off x="4288472" y="4462727"/>
            <a:ext cx="2175450" cy="637293"/>
          </a:xfrm>
          <a:prstGeom prst="rect">
            <a:avLst/>
          </a:prstGeom>
          <a:ln>
            <a:solidFill>
              <a:srgbClr val="FF00FF"/>
            </a:solidFill>
          </a:ln>
        </p:spPr>
      </p:pic>
      <p:sp>
        <p:nvSpPr>
          <p:cNvPr id="2" name="标题 1">
            <a:extLst>
              <a:ext uri="{FF2B5EF4-FFF2-40B4-BE49-F238E27FC236}">
                <a16:creationId xmlns:a16="http://schemas.microsoft.com/office/drawing/2014/main" id="{DB7591FF-24D6-4F99-AC1A-1858E0BA3C6A}"/>
              </a:ext>
            </a:extLst>
          </p:cNvPr>
          <p:cNvSpPr>
            <a:spLocks noGrp="1"/>
          </p:cNvSpPr>
          <p:nvPr>
            <p:ph type="title"/>
          </p:nvPr>
        </p:nvSpPr>
        <p:spPr/>
        <p:txBody>
          <a:bodyPr/>
          <a:lstStyle/>
          <a:p>
            <a:r>
              <a:rPr lang="zh-CN" altLang="en-US" dirty="0"/>
              <a:t>决策树的剪枝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1BBE78-8289-45D8-B5AA-90386E75E061}"/>
                  </a:ext>
                </a:extLst>
              </p:cNvPr>
              <p:cNvSpPr>
                <a:spLocks noGrp="1"/>
              </p:cNvSpPr>
              <p:nvPr>
                <p:ph idx="1"/>
              </p:nvPr>
            </p:nvSpPr>
            <p:spPr/>
            <p:txBody>
              <a:bodyPr/>
              <a:lstStyle/>
              <a:p>
                <a:r>
                  <a:rPr lang="zh-CN" altLang="en-US" dirty="0">
                    <a:solidFill>
                      <a:srgbClr val="FF0000"/>
                    </a:solidFill>
                  </a:rPr>
                  <a:t>后剪枝</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postpruning</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solidFill>
                      <a:srgbClr val="0085B4"/>
                    </a:solidFill>
                    <a:latin typeface="楷体" panose="02010609060101010101" pitchFamily="49" charset="-122"/>
                    <a:ea typeface="楷体" panose="02010609060101010101" pitchFamily="49" charset="-122"/>
                  </a:rPr>
                  <a:t>首先构造完整的决策树</a:t>
                </a:r>
                <a:endParaRPr lang="en-US" altLang="zh-CN" dirty="0">
                  <a:solidFill>
                    <a:srgbClr val="0085B4"/>
                  </a:solidFill>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对那些置信度不够的结点子树用叶子结点来代替，该叶子的类标号用该结点子树中最频繁的类标记</a:t>
                </a:r>
                <a:endParaRPr lang="en-US" altLang="zh-CN" dirty="0">
                  <a:latin typeface="楷体" panose="02010609060101010101" pitchFamily="49" charset="-122"/>
                  <a:ea typeface="楷体" panose="02010609060101010101" pitchFamily="49" charset="-122"/>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𝑎</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𝑇</m:t>
                        </m:r>
                      </m:e>
                    </m:d>
                    <m:r>
                      <a:rPr lang="en-US" altLang="zh-CN" b="0" i="1">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a:latin typeface="Cambria Math" panose="02040503050406030204" pitchFamily="18" charset="0"/>
                          </a:rPr>
                          <m:t>𝑡</m:t>
                        </m:r>
                        <m:r>
                          <a:rPr lang="en-US" altLang="zh-CN" b="0" i="1">
                            <a:latin typeface="Cambria Math" panose="02040503050406030204" pitchFamily="18" charset="0"/>
                          </a:rPr>
                          <m:t>=1</m:t>
                        </m:r>
                      </m:sub>
                      <m:sup>
                        <m:r>
                          <a:rPr lang="en-US" altLang="zh-CN" b="0" i="1">
                            <a:latin typeface="Cambria Math" panose="02040503050406030204" pitchFamily="18" charset="0"/>
                          </a:rPr>
                          <m:t>|</m:t>
                        </m:r>
                        <m:r>
                          <a:rPr lang="en-US" altLang="zh-CN" b="0" i="1">
                            <a:latin typeface="Cambria Math" panose="02040503050406030204" pitchFamily="18" charset="0"/>
                          </a:rPr>
                          <m:t>𝑇</m:t>
                        </m:r>
                        <m:r>
                          <a:rPr lang="en-US" altLang="zh-CN" b="0" i="1">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𝑡</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𝑇</m:t>
                        </m:r>
                      </m:e>
                    </m:d>
                  </m:oMath>
                </a14:m>
                <a:r>
                  <a:rPr lang="en-US" altLang="zh-CN" dirty="0"/>
                  <a:t>+</a:t>
                </a:r>
                <a14:m>
                  <m:oMath xmlns:m="http://schemas.openxmlformats.org/officeDocument/2006/math">
                    <m:r>
                      <a:rPr lang="en-US" altLang="zh-CN" i="1">
                        <a:latin typeface="Cambria Math" panose="02040503050406030204" pitchFamily="18" charset="0"/>
                      </a:rPr>
                      <m:t>𝑎</m:t>
                    </m:r>
                  </m:oMath>
                </a14:m>
                <a:r>
                  <a:rPr lang="en-US" altLang="zh-CN" dirty="0"/>
                  <a:t>|</a:t>
                </a:r>
                <a14:m>
                  <m:oMath xmlns:m="http://schemas.openxmlformats.org/officeDocument/2006/math">
                    <m:r>
                      <a:rPr lang="en-US" altLang="zh-CN" i="1">
                        <a:latin typeface="Cambria Math" panose="02040503050406030204" pitchFamily="18" charset="0"/>
                      </a:rPr>
                      <m:t>𝑇</m:t>
                    </m:r>
                  </m:oMath>
                </a14:m>
                <a:r>
                  <a:rPr lang="en-US" altLang="zh-CN" dirty="0"/>
                  <a:t>|</a:t>
                </a:r>
              </a:p>
              <a:p>
                <a:pPr lvl="1"/>
                <a:r>
                  <a:rPr lang="zh-CN" altLang="en-US" dirty="0">
                    <a:latin typeface="楷体" panose="02010609060101010101" pitchFamily="49" charset="-122"/>
                    <a:ea typeface="楷体" panose="02010609060101010101" pitchFamily="49" charset="-122"/>
                    <a:cs typeface="Times New Roman" panose="02020603050405020304" pitchFamily="18" charset="0"/>
                  </a:rPr>
                  <a:t>计算剪枝前和剪枝后的</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𝑎</m:t>
                        </m:r>
                      </m:sub>
                    </m:sSub>
                  </m:oMath>
                </a14:m>
                <a:endParaRPr lang="en-US" altLang="zh-CN"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dirty="0">
                    <a:latin typeface="楷体" panose="02010609060101010101" pitchFamily="49" charset="-122"/>
                    <a:ea typeface="楷体" panose="02010609060101010101" pitchFamily="49" charset="-122"/>
                    <a:cs typeface="Times New Roman" panose="02020603050405020304" pitchFamily="18" charset="0"/>
                  </a:rPr>
                  <a:t>见算法</a:t>
                </a:r>
                <a:r>
                  <a:rPr lang="en-US" altLang="zh-CN" dirty="0">
                    <a:latin typeface="楷体" panose="02010609060101010101" pitchFamily="49" charset="-122"/>
                    <a:ea typeface="楷体" panose="02010609060101010101" pitchFamily="49" charset="-122"/>
                    <a:cs typeface="Times New Roman" panose="02020603050405020304" pitchFamily="18" charset="0"/>
                  </a:rPr>
                  <a:t>5.4</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C1BBE78-8289-45D8-B5AA-90386E75E061}"/>
                  </a:ext>
                </a:extLst>
              </p:cNvPr>
              <p:cNvSpPr>
                <a:spLocks noGrp="1" noRot="1" noChangeAspect="1" noMove="1" noResize="1" noEditPoints="1" noAdjustHandles="1" noChangeArrowheads="1" noChangeShapeType="1" noTextEdit="1"/>
              </p:cNvSpPr>
              <p:nvPr>
                <p:ph idx="1"/>
              </p:nvPr>
            </p:nvSpPr>
            <p:spPr>
              <a:xfrm>
                <a:off x="890452" y="1253330"/>
                <a:ext cx="8835439" cy="5234837"/>
              </a:xfrm>
              <a:blipFill>
                <a:blip r:embed="rId3"/>
                <a:stretch>
                  <a:fillRect l="-1242" r="-1104"/>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2DAB66E2-38C0-40F3-A56B-039A3D843A72}"/>
              </a:ext>
            </a:extLst>
          </p:cNvPr>
          <p:cNvPicPr>
            <a:picLocks noChangeAspect="1" noChangeArrowheads="1"/>
          </p:cNvPicPr>
          <p:nvPr/>
        </p:nvPicPr>
        <p:blipFill>
          <a:blip r:embed="rId4"/>
          <a:srcRect/>
          <a:stretch>
            <a:fillRect/>
          </a:stretch>
        </p:blipFill>
        <p:spPr bwMode="auto">
          <a:xfrm>
            <a:off x="6652470" y="4580383"/>
            <a:ext cx="5355497" cy="1885283"/>
          </a:xfrm>
          <a:prstGeom prst="rect">
            <a:avLst/>
          </a:prstGeom>
          <a:noFill/>
          <a:ln w="9525">
            <a:noFill/>
            <a:miter lim="800000"/>
            <a:headEnd/>
            <a:tailEnd/>
          </a:ln>
          <a:effectLst/>
        </p:spPr>
      </p:pic>
      <p:sp>
        <p:nvSpPr>
          <p:cNvPr id="5" name="流程图: 可选过程 4">
            <a:extLst>
              <a:ext uri="{FF2B5EF4-FFF2-40B4-BE49-F238E27FC236}">
                <a16:creationId xmlns:a16="http://schemas.microsoft.com/office/drawing/2014/main" id="{01E43B0E-48B9-4596-9A66-E5A8E1E08708}"/>
              </a:ext>
            </a:extLst>
          </p:cNvPr>
          <p:cNvSpPr/>
          <p:nvPr/>
        </p:nvSpPr>
        <p:spPr>
          <a:xfrm>
            <a:off x="2785145" y="4135772"/>
            <a:ext cx="385894" cy="511729"/>
          </a:xfrm>
          <a:prstGeom prst="flowChartAlternateProcess">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DD73BAC-3613-4CFD-9B5F-ADE9A2FF81F3}"/>
              </a:ext>
            </a:extLst>
          </p:cNvPr>
          <p:cNvSpPr txBox="1"/>
          <p:nvPr/>
        </p:nvSpPr>
        <p:spPr>
          <a:xfrm>
            <a:off x="3020306" y="3766440"/>
            <a:ext cx="2119618" cy="369332"/>
          </a:xfrm>
          <a:prstGeom prst="rect">
            <a:avLst/>
          </a:prstGeom>
          <a:noFill/>
        </p:spPr>
        <p:txBody>
          <a:bodyPr wrap="square" rtlCol="0">
            <a:spAutoFit/>
          </a:bodyPr>
          <a:lstStyle/>
          <a:p>
            <a:r>
              <a:rPr lang="zh-CN" altLang="en-US" b="1" dirty="0">
                <a:solidFill>
                  <a:srgbClr val="FF00FF"/>
                </a:solidFill>
              </a:rPr>
              <a:t>叶子结点的样本数</a:t>
            </a:r>
          </a:p>
        </p:txBody>
      </p:sp>
      <p:sp>
        <p:nvSpPr>
          <p:cNvPr id="7" name="流程图: 可选过程 6">
            <a:extLst>
              <a:ext uri="{FF2B5EF4-FFF2-40B4-BE49-F238E27FC236}">
                <a16:creationId xmlns:a16="http://schemas.microsoft.com/office/drawing/2014/main" id="{997E572B-8ECF-4E50-8813-0206267E7038}"/>
              </a:ext>
            </a:extLst>
          </p:cNvPr>
          <p:cNvSpPr/>
          <p:nvPr/>
        </p:nvSpPr>
        <p:spPr>
          <a:xfrm>
            <a:off x="3213253" y="4135772"/>
            <a:ext cx="754740" cy="511729"/>
          </a:xfrm>
          <a:prstGeom prst="flowChartAlternateProcess">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884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8D8300F-69A3-4035-B548-396AF5974D84}"/>
              </a:ext>
            </a:extLst>
          </p:cNvPr>
          <p:cNvPicPr>
            <a:picLocks noChangeAspect="1"/>
          </p:cNvPicPr>
          <p:nvPr/>
        </p:nvPicPr>
        <p:blipFill>
          <a:blip r:embed="rId3"/>
          <a:stretch>
            <a:fillRect/>
          </a:stretch>
        </p:blipFill>
        <p:spPr>
          <a:xfrm>
            <a:off x="1839463" y="2085544"/>
            <a:ext cx="5601090" cy="4590679"/>
          </a:xfrm>
          <a:prstGeom prst="rect">
            <a:avLst/>
          </a:prstGeom>
        </p:spPr>
      </p:pic>
      <p:sp>
        <p:nvSpPr>
          <p:cNvPr id="2" name="标题 1">
            <a:extLst>
              <a:ext uri="{FF2B5EF4-FFF2-40B4-BE49-F238E27FC236}">
                <a16:creationId xmlns:a16="http://schemas.microsoft.com/office/drawing/2014/main" id="{DB7591FF-24D6-4F99-AC1A-1858E0BA3C6A}"/>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BC1BBE78-8289-45D8-B5AA-90386E75E061}"/>
              </a:ext>
            </a:extLst>
          </p:cNvPr>
          <p:cNvSpPr>
            <a:spLocks noGrp="1"/>
          </p:cNvSpPr>
          <p:nvPr>
            <p:ph idx="1"/>
          </p:nvPr>
        </p:nvSpPr>
        <p:spPr/>
        <p:txBody>
          <a:bodyPr/>
          <a:lstStyle/>
          <a:p>
            <a:r>
              <a:rPr lang="zh-CN" altLang="en-US" dirty="0">
                <a:solidFill>
                  <a:srgbClr val="FF0000"/>
                </a:solidFill>
              </a:rPr>
              <a:t>后剪枝</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postpruning</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t>例</a:t>
            </a:r>
            <a:endParaRPr lang="en-US" altLang="zh-CN" dirty="0"/>
          </a:p>
        </p:txBody>
      </p:sp>
      <p:pic>
        <p:nvPicPr>
          <p:cNvPr id="13" name="图片 12">
            <a:extLst>
              <a:ext uri="{FF2B5EF4-FFF2-40B4-BE49-F238E27FC236}">
                <a16:creationId xmlns:a16="http://schemas.microsoft.com/office/drawing/2014/main" id="{50DC7BFA-ABE8-4B3F-B6AA-8E33680FEBCE}"/>
              </a:ext>
            </a:extLst>
          </p:cNvPr>
          <p:cNvPicPr>
            <a:picLocks noChangeAspect="1"/>
          </p:cNvPicPr>
          <p:nvPr/>
        </p:nvPicPr>
        <p:blipFill>
          <a:blip r:embed="rId4"/>
          <a:stretch>
            <a:fillRect/>
          </a:stretch>
        </p:blipFill>
        <p:spPr>
          <a:xfrm>
            <a:off x="7626630" y="3538242"/>
            <a:ext cx="4008160" cy="722241"/>
          </a:xfrm>
          <a:prstGeom prst="rect">
            <a:avLst/>
          </a:prstGeom>
        </p:spPr>
      </p:pic>
      <p:pic>
        <p:nvPicPr>
          <p:cNvPr id="14" name="图片 13">
            <a:extLst>
              <a:ext uri="{FF2B5EF4-FFF2-40B4-BE49-F238E27FC236}">
                <a16:creationId xmlns:a16="http://schemas.microsoft.com/office/drawing/2014/main" id="{48746481-1698-4583-98FF-8D63002EAB7E}"/>
              </a:ext>
            </a:extLst>
          </p:cNvPr>
          <p:cNvPicPr>
            <a:picLocks noChangeAspect="1"/>
          </p:cNvPicPr>
          <p:nvPr/>
        </p:nvPicPr>
        <p:blipFill>
          <a:blip r:embed="rId5"/>
          <a:stretch>
            <a:fillRect/>
          </a:stretch>
        </p:blipFill>
        <p:spPr>
          <a:xfrm>
            <a:off x="7944371" y="4542455"/>
            <a:ext cx="2408166" cy="560889"/>
          </a:xfrm>
          <a:prstGeom prst="rect">
            <a:avLst/>
          </a:prstGeom>
        </p:spPr>
      </p:pic>
      <p:pic>
        <p:nvPicPr>
          <p:cNvPr id="16" name="图片 15">
            <a:extLst>
              <a:ext uri="{FF2B5EF4-FFF2-40B4-BE49-F238E27FC236}">
                <a16:creationId xmlns:a16="http://schemas.microsoft.com/office/drawing/2014/main" id="{775028E9-210C-4F22-BF5C-DBC8339ACE22}"/>
              </a:ext>
            </a:extLst>
          </p:cNvPr>
          <p:cNvPicPr>
            <a:picLocks noChangeAspect="1"/>
          </p:cNvPicPr>
          <p:nvPr/>
        </p:nvPicPr>
        <p:blipFill>
          <a:blip r:embed="rId6"/>
          <a:stretch>
            <a:fillRect/>
          </a:stretch>
        </p:blipFill>
        <p:spPr>
          <a:xfrm>
            <a:off x="7173923" y="181777"/>
            <a:ext cx="4913575" cy="3074493"/>
          </a:xfrm>
          <a:prstGeom prst="rect">
            <a:avLst/>
          </a:prstGeom>
        </p:spPr>
      </p:pic>
      <p:sp>
        <p:nvSpPr>
          <p:cNvPr id="4" name="椭圆 3">
            <a:extLst>
              <a:ext uri="{FF2B5EF4-FFF2-40B4-BE49-F238E27FC236}">
                <a16:creationId xmlns:a16="http://schemas.microsoft.com/office/drawing/2014/main" id="{AB0D181A-A13B-47B6-8881-2A5DB4A75B2A}"/>
              </a:ext>
            </a:extLst>
          </p:cNvPr>
          <p:cNvSpPr/>
          <p:nvPr/>
        </p:nvSpPr>
        <p:spPr>
          <a:xfrm>
            <a:off x="9697674" y="1619218"/>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坏瓜</a:t>
            </a:r>
          </a:p>
        </p:txBody>
      </p:sp>
      <p:sp>
        <p:nvSpPr>
          <p:cNvPr id="9" name="椭圆 8">
            <a:extLst>
              <a:ext uri="{FF2B5EF4-FFF2-40B4-BE49-F238E27FC236}">
                <a16:creationId xmlns:a16="http://schemas.microsoft.com/office/drawing/2014/main" id="{429F37CE-0711-4DF8-AC6B-464D24FF88F5}"/>
              </a:ext>
            </a:extLst>
          </p:cNvPr>
          <p:cNvSpPr/>
          <p:nvPr/>
        </p:nvSpPr>
        <p:spPr>
          <a:xfrm>
            <a:off x="10653278" y="1613397"/>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好瓜</a:t>
            </a:r>
          </a:p>
        </p:txBody>
      </p:sp>
    </p:spTree>
    <p:extLst>
      <p:ext uri="{BB962C8B-B14F-4D97-AF65-F5344CB8AC3E}">
        <p14:creationId xmlns:p14="http://schemas.microsoft.com/office/powerpoint/2010/main" val="1639480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8D8300F-69A3-4035-B548-396AF5974D84}"/>
              </a:ext>
            </a:extLst>
          </p:cNvPr>
          <p:cNvPicPr>
            <a:picLocks noChangeAspect="1"/>
          </p:cNvPicPr>
          <p:nvPr/>
        </p:nvPicPr>
        <p:blipFill>
          <a:blip r:embed="rId3"/>
          <a:stretch>
            <a:fillRect/>
          </a:stretch>
        </p:blipFill>
        <p:spPr>
          <a:xfrm>
            <a:off x="1700126" y="2008224"/>
            <a:ext cx="5601090" cy="4590679"/>
          </a:xfrm>
          <a:prstGeom prst="rect">
            <a:avLst/>
          </a:prstGeom>
        </p:spPr>
      </p:pic>
      <p:sp>
        <p:nvSpPr>
          <p:cNvPr id="2" name="标题 1">
            <a:extLst>
              <a:ext uri="{FF2B5EF4-FFF2-40B4-BE49-F238E27FC236}">
                <a16:creationId xmlns:a16="http://schemas.microsoft.com/office/drawing/2014/main" id="{DB7591FF-24D6-4F99-AC1A-1858E0BA3C6A}"/>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BC1BBE78-8289-45D8-B5AA-90386E75E061}"/>
              </a:ext>
            </a:extLst>
          </p:cNvPr>
          <p:cNvSpPr>
            <a:spLocks noGrp="1"/>
          </p:cNvSpPr>
          <p:nvPr>
            <p:ph idx="1"/>
          </p:nvPr>
        </p:nvSpPr>
        <p:spPr/>
        <p:txBody>
          <a:bodyPr/>
          <a:lstStyle/>
          <a:p>
            <a:r>
              <a:rPr lang="zh-CN" altLang="en-US" dirty="0">
                <a:solidFill>
                  <a:srgbClr val="FF0000"/>
                </a:solidFill>
              </a:rPr>
              <a:t>后剪枝</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postpruning</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t>例</a:t>
            </a:r>
            <a:endParaRPr lang="en-US" altLang="zh-CN" dirty="0"/>
          </a:p>
        </p:txBody>
      </p:sp>
      <p:pic>
        <p:nvPicPr>
          <p:cNvPr id="14" name="图片 13">
            <a:extLst>
              <a:ext uri="{FF2B5EF4-FFF2-40B4-BE49-F238E27FC236}">
                <a16:creationId xmlns:a16="http://schemas.microsoft.com/office/drawing/2014/main" id="{48746481-1698-4583-98FF-8D63002EAB7E}"/>
              </a:ext>
            </a:extLst>
          </p:cNvPr>
          <p:cNvPicPr>
            <a:picLocks noChangeAspect="1"/>
          </p:cNvPicPr>
          <p:nvPr/>
        </p:nvPicPr>
        <p:blipFill>
          <a:blip r:embed="rId4"/>
          <a:stretch>
            <a:fillRect/>
          </a:stretch>
        </p:blipFill>
        <p:spPr>
          <a:xfrm>
            <a:off x="8452801" y="5939837"/>
            <a:ext cx="2408166" cy="560889"/>
          </a:xfrm>
          <a:prstGeom prst="rect">
            <a:avLst/>
          </a:prstGeom>
        </p:spPr>
      </p:pic>
      <p:graphicFrame>
        <p:nvGraphicFramePr>
          <p:cNvPr id="4" name="表格 3">
            <a:extLst>
              <a:ext uri="{FF2B5EF4-FFF2-40B4-BE49-F238E27FC236}">
                <a16:creationId xmlns:a16="http://schemas.microsoft.com/office/drawing/2014/main" id="{38C9517A-1602-4072-B82B-E2E81786D722}"/>
              </a:ext>
            </a:extLst>
          </p:cNvPr>
          <p:cNvGraphicFramePr>
            <a:graphicFrameLocks noGrp="1"/>
          </p:cNvGraphicFramePr>
          <p:nvPr/>
        </p:nvGraphicFramePr>
        <p:xfrm>
          <a:off x="7301216" y="3747297"/>
          <a:ext cx="4711336" cy="1857373"/>
        </p:xfrm>
        <a:graphic>
          <a:graphicData uri="http://schemas.openxmlformats.org/drawingml/2006/table">
            <a:tbl>
              <a:tblPr firstRow="1" bandRow="1">
                <a:tableStyleId>{5C22544A-7EE6-4342-B048-85BDC9FD1C3A}</a:tableStyleId>
              </a:tblPr>
              <a:tblGrid>
                <a:gridCol w="1177834">
                  <a:extLst>
                    <a:ext uri="{9D8B030D-6E8A-4147-A177-3AD203B41FA5}">
                      <a16:colId xmlns:a16="http://schemas.microsoft.com/office/drawing/2014/main" val="3485932071"/>
                    </a:ext>
                  </a:extLst>
                </a:gridCol>
                <a:gridCol w="1177834">
                  <a:extLst>
                    <a:ext uri="{9D8B030D-6E8A-4147-A177-3AD203B41FA5}">
                      <a16:colId xmlns:a16="http://schemas.microsoft.com/office/drawing/2014/main" val="1466181175"/>
                    </a:ext>
                  </a:extLst>
                </a:gridCol>
                <a:gridCol w="1177834">
                  <a:extLst>
                    <a:ext uri="{9D8B030D-6E8A-4147-A177-3AD203B41FA5}">
                      <a16:colId xmlns:a16="http://schemas.microsoft.com/office/drawing/2014/main" val="2083956611"/>
                    </a:ext>
                  </a:extLst>
                </a:gridCol>
                <a:gridCol w="1177834">
                  <a:extLst>
                    <a:ext uri="{9D8B030D-6E8A-4147-A177-3AD203B41FA5}">
                      <a16:colId xmlns:a16="http://schemas.microsoft.com/office/drawing/2014/main" val="544066437"/>
                    </a:ext>
                  </a:extLst>
                </a:gridCol>
              </a:tblGrid>
              <a:tr h="455293">
                <a:tc>
                  <a:txBody>
                    <a:bodyPr/>
                    <a:lstStyle/>
                    <a:p>
                      <a:pPr algn="ctr"/>
                      <a:r>
                        <a:rPr lang="en-US" altLang="zh-CN" sz="2000" b="1" dirty="0"/>
                        <a:t>alpha</a:t>
                      </a:r>
                      <a:endParaRPr lang="zh-CN" altLang="en-US" sz="2000" b="1" dirty="0"/>
                    </a:p>
                  </a:txBody>
                  <a:tcPr/>
                </a:tc>
                <a:tc>
                  <a:txBody>
                    <a:bodyPr/>
                    <a:lstStyle/>
                    <a:p>
                      <a:pPr algn="ctr"/>
                      <a:r>
                        <a:rPr lang="en-US" altLang="zh-CN" sz="2000" b="1" dirty="0"/>
                        <a:t>1</a:t>
                      </a:r>
                      <a:endParaRPr lang="zh-CN" altLang="en-US" sz="2000" b="1" dirty="0"/>
                    </a:p>
                  </a:txBody>
                  <a:tcPr/>
                </a:tc>
                <a:tc>
                  <a:txBody>
                    <a:bodyPr/>
                    <a:lstStyle/>
                    <a:p>
                      <a:pPr algn="ctr"/>
                      <a:r>
                        <a:rPr lang="en-US" altLang="zh-CN" sz="2000" b="1" dirty="0"/>
                        <a:t>2</a:t>
                      </a:r>
                      <a:endParaRPr lang="zh-CN" altLang="en-US" sz="2000" b="1" dirty="0"/>
                    </a:p>
                  </a:txBody>
                  <a:tcPr/>
                </a:tc>
                <a:tc>
                  <a:txBody>
                    <a:bodyPr/>
                    <a:lstStyle/>
                    <a:p>
                      <a:pPr algn="ctr"/>
                      <a:r>
                        <a:rPr lang="en-US" altLang="zh-CN" sz="2000" b="1" dirty="0"/>
                        <a:t>3</a:t>
                      </a:r>
                      <a:endParaRPr lang="zh-CN" altLang="en-US" sz="2000" b="1" dirty="0"/>
                    </a:p>
                  </a:txBody>
                  <a:tcPr/>
                </a:tc>
                <a:extLst>
                  <a:ext uri="{0D108BD9-81ED-4DB2-BD59-A6C34878D82A}">
                    <a16:rowId xmlns:a16="http://schemas.microsoft.com/office/drawing/2014/main" val="1058762335"/>
                  </a:ext>
                </a:extLst>
              </a:tr>
              <a:tr h="455293">
                <a:tc>
                  <a:txBody>
                    <a:bodyPr/>
                    <a:lstStyle/>
                    <a:p>
                      <a:pPr algn="ctr"/>
                      <a:r>
                        <a:rPr lang="zh-CN" altLang="en-US" sz="2000" b="1" dirty="0"/>
                        <a:t>触感（下）</a:t>
                      </a:r>
                    </a:p>
                  </a:txBody>
                  <a:tcPr/>
                </a:tc>
                <a:tc>
                  <a:txBody>
                    <a:bodyPr/>
                    <a:lstStyle/>
                    <a:p>
                      <a:pPr algn="ctr"/>
                      <a:r>
                        <a:rPr lang="en-US" altLang="zh-CN" sz="2000" b="1" dirty="0"/>
                        <a:t>9/</a:t>
                      </a:r>
                      <a:r>
                        <a:rPr lang="en-US" altLang="zh-CN" sz="2000" b="1" dirty="0">
                          <a:solidFill>
                            <a:srgbClr val="FF0000"/>
                          </a:solidFill>
                        </a:rPr>
                        <a:t>10</a:t>
                      </a:r>
                      <a:endParaRPr lang="zh-CN" altLang="en-US" sz="2000" b="1" dirty="0">
                        <a:solidFill>
                          <a:srgbClr val="FF0000"/>
                        </a:solidFill>
                      </a:endParaRPr>
                    </a:p>
                  </a:txBody>
                  <a:tcPr anchor="ctr"/>
                </a:tc>
                <a:tc>
                  <a:txBody>
                    <a:bodyPr/>
                    <a:lstStyle/>
                    <a:p>
                      <a:pPr algn="ctr"/>
                      <a:r>
                        <a:rPr lang="en-US" altLang="zh-CN" sz="2000" b="1" dirty="0"/>
                        <a:t>18/</a:t>
                      </a:r>
                      <a:r>
                        <a:rPr lang="en-US" altLang="zh-CN" sz="2000" b="1" dirty="0">
                          <a:solidFill>
                            <a:srgbClr val="FF0000"/>
                          </a:solidFill>
                        </a:rPr>
                        <a:t>18</a:t>
                      </a:r>
                      <a:endParaRPr lang="zh-CN" altLang="en-US" sz="2000" b="1" dirty="0">
                        <a:solidFill>
                          <a:srgbClr val="FF0000"/>
                        </a:solidFill>
                      </a:endParaRPr>
                    </a:p>
                  </a:txBody>
                  <a:tcPr anchor="ctr"/>
                </a:tc>
                <a:tc>
                  <a:txBody>
                    <a:bodyPr/>
                    <a:lstStyle/>
                    <a:p>
                      <a:pPr algn="ctr"/>
                      <a:r>
                        <a:rPr lang="en-US" altLang="zh-CN" sz="2000" b="1" dirty="0"/>
                        <a:t>27/</a:t>
                      </a:r>
                      <a:r>
                        <a:rPr lang="en-US" altLang="zh-CN" sz="2000" b="1" dirty="0">
                          <a:solidFill>
                            <a:srgbClr val="FF0000"/>
                          </a:solidFill>
                        </a:rPr>
                        <a:t>26</a:t>
                      </a:r>
                      <a:endParaRPr lang="zh-CN" altLang="en-US" sz="2000" b="1" dirty="0">
                        <a:solidFill>
                          <a:srgbClr val="FF0000"/>
                        </a:solidFill>
                      </a:endParaRPr>
                    </a:p>
                  </a:txBody>
                  <a:tcPr anchor="ctr"/>
                </a:tc>
                <a:extLst>
                  <a:ext uri="{0D108BD9-81ED-4DB2-BD59-A6C34878D82A}">
                    <a16:rowId xmlns:a16="http://schemas.microsoft.com/office/drawing/2014/main" val="2283288044"/>
                  </a:ext>
                </a:extLst>
              </a:tr>
              <a:tr h="455293">
                <a:tc>
                  <a:txBody>
                    <a:bodyPr/>
                    <a:lstStyle/>
                    <a:p>
                      <a:pPr algn="ctr"/>
                      <a:r>
                        <a:rPr lang="zh-CN" altLang="en-US" sz="2000" b="1" dirty="0"/>
                        <a:t>触感（上）</a:t>
                      </a:r>
                    </a:p>
                  </a:txBody>
                  <a:tcPr/>
                </a:tc>
                <a:tc>
                  <a:txBody>
                    <a:bodyPr/>
                    <a:lstStyle/>
                    <a:p>
                      <a:pPr algn="ctr"/>
                      <a:r>
                        <a:rPr lang="en-US" altLang="zh-CN" sz="2000" b="1" dirty="0"/>
                        <a:t>9/</a:t>
                      </a:r>
                      <a:r>
                        <a:rPr lang="en-US" altLang="zh-CN" sz="2000" b="1" dirty="0">
                          <a:solidFill>
                            <a:srgbClr val="FF0000"/>
                          </a:solidFill>
                        </a:rPr>
                        <a:t>13.6</a:t>
                      </a:r>
                      <a:endParaRPr lang="zh-CN" altLang="en-US" sz="2000" b="1" dirty="0">
                        <a:solidFill>
                          <a:srgbClr val="FF0000"/>
                        </a:solidFill>
                      </a:endParaRPr>
                    </a:p>
                  </a:txBody>
                  <a:tcPr anchor="ctr"/>
                </a:tc>
                <a:tc>
                  <a:txBody>
                    <a:bodyPr/>
                    <a:lstStyle/>
                    <a:p>
                      <a:pPr algn="ctr"/>
                      <a:r>
                        <a:rPr lang="en-US" altLang="zh-CN" sz="2000" b="1" dirty="0"/>
                        <a:t>18/</a:t>
                      </a:r>
                      <a:r>
                        <a:rPr lang="en-US" altLang="zh-CN" sz="2000" b="1" dirty="0">
                          <a:solidFill>
                            <a:srgbClr val="FF0000"/>
                          </a:solidFill>
                        </a:rPr>
                        <a:t>21.61</a:t>
                      </a:r>
                      <a:endParaRPr lang="zh-CN" altLang="en-US" sz="2000" b="1" dirty="0">
                        <a:solidFill>
                          <a:srgbClr val="FF0000"/>
                        </a:solidFill>
                      </a:endParaRPr>
                    </a:p>
                  </a:txBody>
                  <a:tcPr anchor="ctr"/>
                </a:tc>
                <a:tc>
                  <a:txBody>
                    <a:bodyPr/>
                    <a:lstStyle/>
                    <a:p>
                      <a:pPr algn="ctr"/>
                      <a:r>
                        <a:rPr lang="en-US" altLang="zh-CN" sz="2000" b="1" dirty="0"/>
                        <a:t>27/</a:t>
                      </a:r>
                      <a:r>
                        <a:rPr lang="en-US" altLang="zh-CN" sz="2000" b="1" dirty="0">
                          <a:solidFill>
                            <a:srgbClr val="FF0000"/>
                          </a:solidFill>
                        </a:rPr>
                        <a:t>29.61</a:t>
                      </a:r>
                      <a:endParaRPr lang="zh-CN" altLang="en-US" sz="2000" b="1" dirty="0">
                        <a:solidFill>
                          <a:srgbClr val="FF0000"/>
                        </a:solidFill>
                      </a:endParaRPr>
                    </a:p>
                  </a:txBody>
                  <a:tcPr anchor="ctr"/>
                </a:tc>
                <a:extLst>
                  <a:ext uri="{0D108BD9-81ED-4DB2-BD59-A6C34878D82A}">
                    <a16:rowId xmlns:a16="http://schemas.microsoft.com/office/drawing/2014/main" val="2716156416"/>
                  </a:ext>
                </a:extLst>
              </a:tr>
            </a:tbl>
          </a:graphicData>
        </a:graphic>
      </p:graphicFrame>
      <p:pic>
        <p:nvPicPr>
          <p:cNvPr id="11" name="图片 10">
            <a:extLst>
              <a:ext uri="{FF2B5EF4-FFF2-40B4-BE49-F238E27FC236}">
                <a16:creationId xmlns:a16="http://schemas.microsoft.com/office/drawing/2014/main" id="{49327495-D31A-4103-9F60-3C5BB981D4FF}"/>
              </a:ext>
            </a:extLst>
          </p:cNvPr>
          <p:cNvPicPr>
            <a:picLocks noChangeAspect="1"/>
          </p:cNvPicPr>
          <p:nvPr/>
        </p:nvPicPr>
        <p:blipFill>
          <a:blip r:embed="rId5"/>
          <a:stretch>
            <a:fillRect/>
          </a:stretch>
        </p:blipFill>
        <p:spPr>
          <a:xfrm>
            <a:off x="7156505" y="166451"/>
            <a:ext cx="4913575" cy="3074493"/>
          </a:xfrm>
          <a:prstGeom prst="rect">
            <a:avLst/>
          </a:prstGeom>
        </p:spPr>
      </p:pic>
      <p:sp>
        <p:nvSpPr>
          <p:cNvPr id="8" name="矩形 7">
            <a:extLst>
              <a:ext uri="{FF2B5EF4-FFF2-40B4-BE49-F238E27FC236}">
                <a16:creationId xmlns:a16="http://schemas.microsoft.com/office/drawing/2014/main" id="{7AEBBFC7-FD71-4A4D-86BD-81E1B0E22217}"/>
              </a:ext>
            </a:extLst>
          </p:cNvPr>
          <p:cNvSpPr/>
          <p:nvPr/>
        </p:nvSpPr>
        <p:spPr>
          <a:xfrm>
            <a:off x="2068991" y="4242205"/>
            <a:ext cx="5087514" cy="2148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37A9215-84AF-4923-8A04-1E54BE68B23C}"/>
              </a:ext>
            </a:extLst>
          </p:cNvPr>
          <p:cNvSpPr/>
          <p:nvPr/>
        </p:nvSpPr>
        <p:spPr>
          <a:xfrm>
            <a:off x="2078833" y="5807769"/>
            <a:ext cx="5087514" cy="2148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6F0DD6-4A75-4CBF-9EAD-A5844217F982}"/>
                  </a:ext>
                </a:extLst>
              </p:cNvPr>
              <p:cNvSpPr txBox="1"/>
              <p:nvPr/>
            </p:nvSpPr>
            <p:spPr>
              <a:xfrm>
                <a:off x="9099124" y="3058461"/>
                <a:ext cx="260488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B050"/>
                          </a:solidFill>
                          <a:latin typeface="Cambria Math" panose="02040503050406030204" pitchFamily="18" charset="0"/>
                        </a:rPr>
                        <m:t>𝑪</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𝑻</m:t>
                      </m:r>
                      <m:r>
                        <a:rPr lang="en-US" altLang="zh-CN" b="1" i="1" smtClean="0">
                          <a:solidFill>
                            <a:srgbClr val="00B050"/>
                          </a:solidFill>
                          <a:latin typeface="Cambria Math" panose="02040503050406030204" pitchFamily="18" charset="0"/>
                        </a:rPr>
                        <m:t>)=−</m:t>
                      </m:r>
                      <m:func>
                        <m:funcPr>
                          <m:ctrlPr>
                            <a:rPr lang="en-US" altLang="zh-CN" b="1" i="1" smtClean="0">
                              <a:solidFill>
                                <a:srgbClr val="00B050"/>
                              </a:solidFill>
                              <a:latin typeface="Cambria Math" panose="02040503050406030204" pitchFamily="18" charset="0"/>
                            </a:rPr>
                          </m:ctrlPr>
                        </m:funcPr>
                        <m:fName>
                          <m:r>
                            <a:rPr lang="en-US" altLang="zh-CN" b="1" i="0" smtClean="0">
                              <a:solidFill>
                                <a:srgbClr val="00B050"/>
                              </a:solidFill>
                              <a:latin typeface="Cambria Math" panose="02040503050406030204" pitchFamily="18" charset="0"/>
                            </a:rPr>
                            <m:t>𝐥𝐨𝐠</m:t>
                          </m:r>
                        </m:fName>
                        <m:e>
                          <m:f>
                            <m:fPr>
                              <m:ctrlPr>
                                <a:rPr lang="en-US" altLang="zh-CN" b="1" i="1" smtClean="0">
                                  <a:solidFill>
                                    <a:srgbClr val="00B050"/>
                                  </a:solidFill>
                                  <a:latin typeface="Cambria Math" panose="02040503050406030204" pitchFamily="18" charset="0"/>
                                </a:rPr>
                              </m:ctrlPr>
                            </m:fPr>
                            <m:num>
                              <m:r>
                                <a:rPr lang="en-US" altLang="zh-CN" b="1" i="1">
                                  <a:solidFill>
                                    <a:srgbClr val="00B050"/>
                                  </a:solidFill>
                                  <a:latin typeface="Cambria Math" panose="02040503050406030204" pitchFamily="18" charset="0"/>
                                </a:rPr>
                                <m:t>𝟏</m:t>
                              </m:r>
                            </m:num>
                            <m:den>
                              <m:r>
                                <a:rPr lang="en-US" altLang="zh-CN" b="1" i="1">
                                  <a:solidFill>
                                    <a:srgbClr val="00B050"/>
                                  </a:solidFill>
                                  <a:latin typeface="Cambria Math" panose="02040503050406030204" pitchFamily="18" charset="0"/>
                                </a:rPr>
                                <m:t>𝟐</m:t>
                              </m:r>
                            </m:den>
                          </m:f>
                        </m:e>
                      </m:func>
                      <m:r>
                        <a:rPr lang="en-US" altLang="zh-CN" b="1" i="1">
                          <a:solidFill>
                            <a:srgbClr val="00B050"/>
                          </a:solidFill>
                          <a:latin typeface="Cambria Math" panose="02040503050406030204" pitchFamily="18" charset="0"/>
                        </a:rPr>
                        <m:t>−</m:t>
                      </m:r>
                      <m:func>
                        <m:funcPr>
                          <m:ctrlPr>
                            <a:rPr lang="en-US" altLang="zh-CN" b="1" i="1">
                              <a:solidFill>
                                <a:srgbClr val="00B050"/>
                              </a:solidFill>
                              <a:latin typeface="Cambria Math" panose="02040503050406030204" pitchFamily="18" charset="0"/>
                            </a:rPr>
                          </m:ctrlPr>
                        </m:funcPr>
                        <m:fName>
                          <m:r>
                            <a:rPr lang="en-US" altLang="zh-CN" b="1" i="1">
                              <a:solidFill>
                                <a:srgbClr val="00B050"/>
                              </a:solidFill>
                              <a:latin typeface="Cambria Math" panose="02040503050406030204" pitchFamily="18" charset="0"/>
                            </a:rPr>
                            <m:t>𝒍𝒐𝒈</m:t>
                          </m:r>
                        </m:fName>
                        <m:e>
                          <m:f>
                            <m:fPr>
                              <m:ctrlPr>
                                <a:rPr lang="en-US" altLang="zh-CN" b="1" i="1">
                                  <a:solidFill>
                                    <a:srgbClr val="00B050"/>
                                  </a:solidFill>
                                  <a:latin typeface="Cambria Math" panose="02040503050406030204" pitchFamily="18" charset="0"/>
                                </a:rPr>
                              </m:ctrlPr>
                            </m:fPr>
                            <m:num>
                              <m:r>
                                <a:rPr lang="en-US" altLang="zh-CN" b="1" i="1">
                                  <a:solidFill>
                                    <a:srgbClr val="00B050"/>
                                  </a:solidFill>
                                  <a:latin typeface="Cambria Math" panose="02040503050406030204" pitchFamily="18" charset="0"/>
                                </a:rPr>
                                <m:t>𝟏</m:t>
                              </m:r>
                            </m:num>
                            <m:den>
                              <m:r>
                                <a:rPr lang="en-US" altLang="zh-CN" b="1" i="1">
                                  <a:solidFill>
                                    <a:srgbClr val="00B050"/>
                                  </a:solidFill>
                                  <a:latin typeface="Cambria Math" panose="02040503050406030204" pitchFamily="18" charset="0"/>
                                </a:rPr>
                                <m:t>𝟐</m:t>
                              </m:r>
                            </m:den>
                          </m:f>
                        </m:e>
                      </m:func>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𝟐</m:t>
                      </m:r>
                    </m:oMath>
                  </m:oMathPara>
                </a14:m>
                <a:endParaRPr lang="zh-CN" altLang="en-US" b="1" dirty="0">
                  <a:solidFill>
                    <a:srgbClr val="00B050"/>
                  </a:solidFill>
                </a:endParaRPr>
              </a:p>
            </p:txBody>
          </p:sp>
        </mc:Choice>
        <mc:Fallback xmlns="">
          <p:sp>
            <p:nvSpPr>
              <p:cNvPr id="5" name="文本框 4">
                <a:extLst>
                  <a:ext uri="{FF2B5EF4-FFF2-40B4-BE49-F238E27FC236}">
                    <a16:creationId xmlns:a16="http://schemas.microsoft.com/office/drawing/2014/main" id="{296F0DD6-4A75-4CBF-9EAD-A5844217F982}"/>
                  </a:ext>
                </a:extLst>
              </p:cNvPr>
              <p:cNvSpPr txBox="1">
                <a:spLocks noRot="1" noChangeAspect="1" noMove="1" noResize="1" noEditPoints="1" noAdjustHandles="1" noChangeArrowheads="1" noChangeShapeType="1" noTextEdit="1"/>
              </p:cNvSpPr>
              <p:nvPr/>
            </p:nvSpPr>
            <p:spPr>
              <a:xfrm>
                <a:off x="9099124" y="3058461"/>
                <a:ext cx="2604880" cy="5186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CA4849E6-0A93-492B-BABB-8221EFED316A}"/>
              </a:ext>
            </a:extLst>
          </p:cNvPr>
          <p:cNvSpPr/>
          <p:nvPr/>
        </p:nvSpPr>
        <p:spPr>
          <a:xfrm>
            <a:off x="9697674" y="1619218"/>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坏瓜</a:t>
            </a:r>
          </a:p>
        </p:txBody>
      </p:sp>
      <p:sp>
        <p:nvSpPr>
          <p:cNvPr id="13" name="椭圆 12">
            <a:extLst>
              <a:ext uri="{FF2B5EF4-FFF2-40B4-BE49-F238E27FC236}">
                <a16:creationId xmlns:a16="http://schemas.microsoft.com/office/drawing/2014/main" id="{F99E6B3A-C915-4334-BC2C-CFDCCEC12ECA}"/>
              </a:ext>
            </a:extLst>
          </p:cNvPr>
          <p:cNvSpPr/>
          <p:nvPr/>
        </p:nvSpPr>
        <p:spPr>
          <a:xfrm>
            <a:off x="10653278" y="1613397"/>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好瓜</a:t>
            </a:r>
          </a:p>
        </p:txBody>
      </p:sp>
    </p:spTree>
    <p:extLst>
      <p:ext uri="{BB962C8B-B14F-4D97-AF65-F5344CB8AC3E}">
        <p14:creationId xmlns:p14="http://schemas.microsoft.com/office/powerpoint/2010/main" val="4891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8D8300F-69A3-4035-B548-396AF5974D84}"/>
              </a:ext>
            </a:extLst>
          </p:cNvPr>
          <p:cNvPicPr>
            <a:picLocks noChangeAspect="1"/>
          </p:cNvPicPr>
          <p:nvPr/>
        </p:nvPicPr>
        <p:blipFill>
          <a:blip r:embed="rId3"/>
          <a:stretch>
            <a:fillRect/>
          </a:stretch>
        </p:blipFill>
        <p:spPr>
          <a:xfrm>
            <a:off x="1700126" y="2008224"/>
            <a:ext cx="5601090" cy="4590679"/>
          </a:xfrm>
          <a:prstGeom prst="rect">
            <a:avLst/>
          </a:prstGeom>
        </p:spPr>
      </p:pic>
      <p:sp>
        <p:nvSpPr>
          <p:cNvPr id="2" name="标题 1">
            <a:extLst>
              <a:ext uri="{FF2B5EF4-FFF2-40B4-BE49-F238E27FC236}">
                <a16:creationId xmlns:a16="http://schemas.microsoft.com/office/drawing/2014/main" id="{DB7591FF-24D6-4F99-AC1A-1858E0BA3C6A}"/>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BC1BBE78-8289-45D8-B5AA-90386E75E061}"/>
              </a:ext>
            </a:extLst>
          </p:cNvPr>
          <p:cNvSpPr>
            <a:spLocks noGrp="1"/>
          </p:cNvSpPr>
          <p:nvPr>
            <p:ph idx="1"/>
          </p:nvPr>
        </p:nvSpPr>
        <p:spPr/>
        <p:txBody>
          <a:bodyPr/>
          <a:lstStyle/>
          <a:p>
            <a:r>
              <a:rPr lang="zh-CN" altLang="en-US" dirty="0">
                <a:solidFill>
                  <a:srgbClr val="FF0000"/>
                </a:solidFill>
              </a:rPr>
              <a:t>后剪枝</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postpruning</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t>例</a:t>
            </a:r>
            <a:endParaRPr lang="en-US" altLang="zh-CN" dirty="0"/>
          </a:p>
        </p:txBody>
      </p:sp>
      <p:pic>
        <p:nvPicPr>
          <p:cNvPr id="14" name="图片 13">
            <a:extLst>
              <a:ext uri="{FF2B5EF4-FFF2-40B4-BE49-F238E27FC236}">
                <a16:creationId xmlns:a16="http://schemas.microsoft.com/office/drawing/2014/main" id="{48746481-1698-4583-98FF-8D63002EAB7E}"/>
              </a:ext>
            </a:extLst>
          </p:cNvPr>
          <p:cNvPicPr>
            <a:picLocks noChangeAspect="1"/>
          </p:cNvPicPr>
          <p:nvPr/>
        </p:nvPicPr>
        <p:blipFill>
          <a:blip r:embed="rId4"/>
          <a:stretch>
            <a:fillRect/>
          </a:stretch>
        </p:blipFill>
        <p:spPr>
          <a:xfrm>
            <a:off x="8452801" y="5939837"/>
            <a:ext cx="2408166" cy="560889"/>
          </a:xfrm>
          <a:prstGeom prst="rect">
            <a:avLst/>
          </a:prstGeom>
        </p:spPr>
      </p:pic>
      <p:graphicFrame>
        <p:nvGraphicFramePr>
          <p:cNvPr id="4" name="表格 3">
            <a:extLst>
              <a:ext uri="{FF2B5EF4-FFF2-40B4-BE49-F238E27FC236}">
                <a16:creationId xmlns:a16="http://schemas.microsoft.com/office/drawing/2014/main" id="{38C9517A-1602-4072-B82B-E2E81786D722}"/>
              </a:ext>
            </a:extLst>
          </p:cNvPr>
          <p:cNvGraphicFramePr>
            <a:graphicFrameLocks noGrp="1"/>
          </p:cNvGraphicFramePr>
          <p:nvPr>
            <p:extLst>
              <p:ext uri="{D42A27DB-BD31-4B8C-83A1-F6EECF244321}">
                <p14:modId xmlns:p14="http://schemas.microsoft.com/office/powerpoint/2010/main" val="1251824663"/>
              </p:ext>
            </p:extLst>
          </p:nvPr>
        </p:nvGraphicFramePr>
        <p:xfrm>
          <a:off x="7301216" y="3747297"/>
          <a:ext cx="4711336" cy="1857373"/>
        </p:xfrm>
        <a:graphic>
          <a:graphicData uri="http://schemas.openxmlformats.org/drawingml/2006/table">
            <a:tbl>
              <a:tblPr firstRow="1" bandRow="1">
                <a:tableStyleId>{5C22544A-7EE6-4342-B048-85BDC9FD1C3A}</a:tableStyleId>
              </a:tblPr>
              <a:tblGrid>
                <a:gridCol w="1177834">
                  <a:extLst>
                    <a:ext uri="{9D8B030D-6E8A-4147-A177-3AD203B41FA5}">
                      <a16:colId xmlns:a16="http://schemas.microsoft.com/office/drawing/2014/main" val="3485932071"/>
                    </a:ext>
                  </a:extLst>
                </a:gridCol>
                <a:gridCol w="1177834">
                  <a:extLst>
                    <a:ext uri="{9D8B030D-6E8A-4147-A177-3AD203B41FA5}">
                      <a16:colId xmlns:a16="http://schemas.microsoft.com/office/drawing/2014/main" val="1466181175"/>
                    </a:ext>
                  </a:extLst>
                </a:gridCol>
                <a:gridCol w="1177834">
                  <a:extLst>
                    <a:ext uri="{9D8B030D-6E8A-4147-A177-3AD203B41FA5}">
                      <a16:colId xmlns:a16="http://schemas.microsoft.com/office/drawing/2014/main" val="2083956611"/>
                    </a:ext>
                  </a:extLst>
                </a:gridCol>
                <a:gridCol w="1177834">
                  <a:extLst>
                    <a:ext uri="{9D8B030D-6E8A-4147-A177-3AD203B41FA5}">
                      <a16:colId xmlns:a16="http://schemas.microsoft.com/office/drawing/2014/main" val="544066437"/>
                    </a:ext>
                  </a:extLst>
                </a:gridCol>
              </a:tblGrid>
              <a:tr h="455293">
                <a:tc>
                  <a:txBody>
                    <a:bodyPr/>
                    <a:lstStyle/>
                    <a:p>
                      <a:pPr algn="ctr"/>
                      <a:r>
                        <a:rPr lang="en-US" altLang="zh-CN" sz="2000" b="1" dirty="0"/>
                        <a:t>alpha</a:t>
                      </a:r>
                      <a:endParaRPr lang="zh-CN" altLang="en-US" sz="2000" b="1" dirty="0"/>
                    </a:p>
                  </a:txBody>
                  <a:tcPr/>
                </a:tc>
                <a:tc>
                  <a:txBody>
                    <a:bodyPr/>
                    <a:lstStyle/>
                    <a:p>
                      <a:pPr algn="ctr"/>
                      <a:r>
                        <a:rPr lang="en-US" altLang="zh-CN" sz="2000" b="1" dirty="0"/>
                        <a:t>1</a:t>
                      </a:r>
                      <a:endParaRPr lang="zh-CN" altLang="en-US" sz="2000" b="1" dirty="0"/>
                    </a:p>
                  </a:txBody>
                  <a:tcPr/>
                </a:tc>
                <a:tc>
                  <a:txBody>
                    <a:bodyPr/>
                    <a:lstStyle/>
                    <a:p>
                      <a:pPr algn="ctr"/>
                      <a:r>
                        <a:rPr lang="en-US" altLang="zh-CN" sz="2000" b="1" dirty="0"/>
                        <a:t>2</a:t>
                      </a:r>
                      <a:endParaRPr lang="zh-CN" altLang="en-US" sz="2000" b="1" dirty="0"/>
                    </a:p>
                  </a:txBody>
                  <a:tcPr/>
                </a:tc>
                <a:tc>
                  <a:txBody>
                    <a:bodyPr/>
                    <a:lstStyle/>
                    <a:p>
                      <a:pPr algn="ctr"/>
                      <a:r>
                        <a:rPr lang="en-US" altLang="zh-CN" sz="2000" b="1" dirty="0"/>
                        <a:t>3</a:t>
                      </a:r>
                      <a:endParaRPr lang="zh-CN" altLang="en-US" sz="2000" b="1" dirty="0"/>
                    </a:p>
                  </a:txBody>
                  <a:tcPr/>
                </a:tc>
                <a:extLst>
                  <a:ext uri="{0D108BD9-81ED-4DB2-BD59-A6C34878D82A}">
                    <a16:rowId xmlns:a16="http://schemas.microsoft.com/office/drawing/2014/main" val="1058762335"/>
                  </a:ext>
                </a:extLst>
              </a:tr>
              <a:tr h="455293">
                <a:tc>
                  <a:txBody>
                    <a:bodyPr/>
                    <a:lstStyle/>
                    <a:p>
                      <a:pPr algn="ctr"/>
                      <a:r>
                        <a:rPr lang="zh-CN" altLang="en-US" sz="2000" b="1" dirty="0"/>
                        <a:t>触感（下）</a:t>
                      </a:r>
                    </a:p>
                  </a:txBody>
                  <a:tcPr/>
                </a:tc>
                <a:tc>
                  <a:txBody>
                    <a:bodyPr/>
                    <a:lstStyle/>
                    <a:p>
                      <a:pPr algn="ctr"/>
                      <a:r>
                        <a:rPr lang="en-US" altLang="zh-CN" sz="2000" b="1" dirty="0"/>
                        <a:t>9/</a:t>
                      </a:r>
                      <a:r>
                        <a:rPr lang="en-US" altLang="zh-CN" sz="2000" b="1" dirty="0">
                          <a:solidFill>
                            <a:srgbClr val="FF0000"/>
                          </a:solidFill>
                        </a:rPr>
                        <a:t>10</a:t>
                      </a:r>
                      <a:endParaRPr lang="zh-CN" altLang="en-US" sz="2000" b="1" dirty="0">
                        <a:solidFill>
                          <a:srgbClr val="FF0000"/>
                        </a:solidFill>
                      </a:endParaRPr>
                    </a:p>
                  </a:txBody>
                  <a:tcPr anchor="ctr"/>
                </a:tc>
                <a:tc>
                  <a:txBody>
                    <a:bodyPr/>
                    <a:lstStyle/>
                    <a:p>
                      <a:pPr algn="ctr"/>
                      <a:r>
                        <a:rPr lang="en-US" altLang="zh-CN" sz="2000" b="1" dirty="0"/>
                        <a:t>18/</a:t>
                      </a:r>
                      <a:r>
                        <a:rPr lang="en-US" altLang="zh-CN" sz="2000" b="1" dirty="0">
                          <a:solidFill>
                            <a:srgbClr val="FF0000"/>
                          </a:solidFill>
                        </a:rPr>
                        <a:t>18</a:t>
                      </a:r>
                      <a:endParaRPr lang="zh-CN" altLang="en-US" sz="2000" b="1" dirty="0">
                        <a:solidFill>
                          <a:srgbClr val="FF0000"/>
                        </a:solidFill>
                      </a:endParaRPr>
                    </a:p>
                  </a:txBody>
                  <a:tcPr anchor="ctr"/>
                </a:tc>
                <a:tc>
                  <a:txBody>
                    <a:bodyPr/>
                    <a:lstStyle/>
                    <a:p>
                      <a:pPr algn="ctr"/>
                      <a:r>
                        <a:rPr lang="en-US" altLang="zh-CN" sz="2000" b="1" dirty="0"/>
                        <a:t>27/</a:t>
                      </a:r>
                      <a:r>
                        <a:rPr lang="en-US" altLang="zh-CN" sz="2000" b="1" dirty="0">
                          <a:solidFill>
                            <a:srgbClr val="FF0000"/>
                          </a:solidFill>
                        </a:rPr>
                        <a:t>26</a:t>
                      </a:r>
                      <a:endParaRPr lang="zh-CN" altLang="en-US" sz="2000" b="1" dirty="0">
                        <a:solidFill>
                          <a:srgbClr val="FF0000"/>
                        </a:solidFill>
                      </a:endParaRPr>
                    </a:p>
                  </a:txBody>
                  <a:tcPr anchor="ctr"/>
                </a:tc>
                <a:extLst>
                  <a:ext uri="{0D108BD9-81ED-4DB2-BD59-A6C34878D82A}">
                    <a16:rowId xmlns:a16="http://schemas.microsoft.com/office/drawing/2014/main" val="2283288044"/>
                  </a:ext>
                </a:extLst>
              </a:tr>
              <a:tr h="455293">
                <a:tc>
                  <a:txBody>
                    <a:bodyPr/>
                    <a:lstStyle/>
                    <a:p>
                      <a:pPr algn="ctr"/>
                      <a:r>
                        <a:rPr lang="zh-CN" altLang="en-US" sz="2000" b="1" dirty="0"/>
                        <a:t>触感（上）</a:t>
                      </a:r>
                    </a:p>
                  </a:txBody>
                  <a:tcPr/>
                </a:tc>
                <a:tc>
                  <a:txBody>
                    <a:bodyPr/>
                    <a:lstStyle/>
                    <a:p>
                      <a:pPr algn="ctr"/>
                      <a:r>
                        <a:rPr lang="en-US" altLang="zh-CN" sz="2000" b="1" dirty="0"/>
                        <a:t>9/</a:t>
                      </a:r>
                      <a:r>
                        <a:rPr lang="en-US" altLang="zh-CN" sz="2000" b="1" dirty="0">
                          <a:solidFill>
                            <a:srgbClr val="FF0000"/>
                          </a:solidFill>
                        </a:rPr>
                        <a:t>11.6</a:t>
                      </a:r>
                      <a:endParaRPr lang="zh-CN" altLang="en-US" sz="2000" b="1" dirty="0">
                        <a:solidFill>
                          <a:srgbClr val="FF0000"/>
                        </a:solidFill>
                      </a:endParaRPr>
                    </a:p>
                  </a:txBody>
                  <a:tcPr anchor="ctr"/>
                </a:tc>
                <a:tc>
                  <a:txBody>
                    <a:bodyPr/>
                    <a:lstStyle/>
                    <a:p>
                      <a:pPr algn="ctr"/>
                      <a:r>
                        <a:rPr lang="en-US" altLang="zh-CN" sz="2000" b="1" dirty="0"/>
                        <a:t>18/</a:t>
                      </a:r>
                      <a:r>
                        <a:rPr lang="en-US" altLang="zh-CN" sz="2000" b="1" dirty="0">
                          <a:solidFill>
                            <a:srgbClr val="FF0000"/>
                          </a:solidFill>
                        </a:rPr>
                        <a:t>19.6</a:t>
                      </a:r>
                      <a:endParaRPr lang="zh-CN" altLang="en-US" sz="2000" b="1" dirty="0">
                        <a:solidFill>
                          <a:srgbClr val="FF0000"/>
                        </a:solidFill>
                      </a:endParaRPr>
                    </a:p>
                  </a:txBody>
                  <a:tcPr anchor="ctr"/>
                </a:tc>
                <a:tc>
                  <a:txBody>
                    <a:bodyPr/>
                    <a:lstStyle/>
                    <a:p>
                      <a:pPr algn="ctr"/>
                      <a:r>
                        <a:rPr lang="en-US" altLang="zh-CN" sz="2000" b="1" dirty="0"/>
                        <a:t>27/</a:t>
                      </a:r>
                      <a:r>
                        <a:rPr lang="en-US" altLang="zh-CN" sz="2000" b="1" dirty="0">
                          <a:solidFill>
                            <a:srgbClr val="FF0000"/>
                          </a:solidFill>
                        </a:rPr>
                        <a:t>27.6</a:t>
                      </a:r>
                      <a:endParaRPr lang="zh-CN" altLang="en-US" sz="2000" b="1" dirty="0">
                        <a:solidFill>
                          <a:srgbClr val="FF0000"/>
                        </a:solidFill>
                      </a:endParaRPr>
                    </a:p>
                  </a:txBody>
                  <a:tcPr anchor="ctr"/>
                </a:tc>
                <a:extLst>
                  <a:ext uri="{0D108BD9-81ED-4DB2-BD59-A6C34878D82A}">
                    <a16:rowId xmlns:a16="http://schemas.microsoft.com/office/drawing/2014/main" val="2716156416"/>
                  </a:ext>
                </a:extLst>
              </a:tr>
            </a:tbl>
          </a:graphicData>
        </a:graphic>
      </p:graphicFrame>
      <p:pic>
        <p:nvPicPr>
          <p:cNvPr id="11" name="图片 10">
            <a:extLst>
              <a:ext uri="{FF2B5EF4-FFF2-40B4-BE49-F238E27FC236}">
                <a16:creationId xmlns:a16="http://schemas.microsoft.com/office/drawing/2014/main" id="{49327495-D31A-4103-9F60-3C5BB981D4FF}"/>
              </a:ext>
            </a:extLst>
          </p:cNvPr>
          <p:cNvPicPr>
            <a:picLocks noChangeAspect="1"/>
          </p:cNvPicPr>
          <p:nvPr/>
        </p:nvPicPr>
        <p:blipFill>
          <a:blip r:embed="rId5"/>
          <a:stretch>
            <a:fillRect/>
          </a:stretch>
        </p:blipFill>
        <p:spPr>
          <a:xfrm>
            <a:off x="7156505" y="166451"/>
            <a:ext cx="4913575" cy="307449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C617087-A84D-42AC-8FBC-94ED61E721B5}"/>
                  </a:ext>
                </a:extLst>
              </p:cNvPr>
              <p:cNvSpPr txBox="1"/>
              <p:nvPr/>
            </p:nvSpPr>
            <p:spPr>
              <a:xfrm>
                <a:off x="8824462" y="5673026"/>
                <a:ext cx="2686633" cy="400110"/>
              </a:xfrm>
              <a:prstGeom prst="rect">
                <a:avLst/>
              </a:prstGeom>
              <a:noFill/>
            </p:spPr>
            <p:txBody>
              <a:bodyPr wrap="none" lIns="0" tIns="0" rIns="0" bIns="0" rtlCol="0">
                <a:spAutoFit/>
              </a:bodyPr>
              <a:lstStyle/>
              <a:p>
                <a14:m>
                  <m:oMath xmlns:m="http://schemas.openxmlformats.org/officeDocument/2006/math">
                    <m:r>
                      <a:rPr lang="en-US" altLang="zh-CN" b="1" i="1" smtClean="0">
                        <a:solidFill>
                          <a:srgbClr val="00B050"/>
                        </a:solidFill>
                        <a:latin typeface="Cambria Math" panose="02040503050406030204" pitchFamily="18" charset="0"/>
                      </a:rPr>
                      <m:t>𝑪</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𝑻</m:t>
                    </m:r>
                    <m:r>
                      <a:rPr lang="en-US" altLang="zh-CN" b="1" i="1" smtClean="0">
                        <a:solidFill>
                          <a:srgbClr val="00B050"/>
                        </a:solidFill>
                        <a:latin typeface="Cambria Math" panose="02040503050406030204" pitchFamily="18" charset="0"/>
                      </a:rPr>
                      <m:t>)=−</m:t>
                    </m:r>
                    <m:func>
                      <m:funcPr>
                        <m:ctrlPr>
                          <a:rPr lang="en-US" altLang="zh-CN" b="1" i="1" smtClean="0">
                            <a:solidFill>
                              <a:srgbClr val="00B050"/>
                            </a:solidFill>
                            <a:latin typeface="Cambria Math" panose="02040503050406030204" pitchFamily="18" charset="0"/>
                          </a:rPr>
                        </m:ctrlPr>
                      </m:funcPr>
                      <m:fName>
                        <m:r>
                          <a:rPr lang="en-US" altLang="zh-CN" b="1" i="0" smtClean="0">
                            <a:solidFill>
                              <a:srgbClr val="00B050"/>
                            </a:solidFill>
                            <a:latin typeface="Cambria Math" panose="02040503050406030204" pitchFamily="18" charset="0"/>
                          </a:rPr>
                          <m:t>𝐥𝐨𝐠</m:t>
                        </m:r>
                      </m:fName>
                      <m:e>
                        <m:f>
                          <m:fPr>
                            <m:ctrlPr>
                              <a:rPr lang="en-US" altLang="zh-CN" b="1" i="1" smtClean="0">
                                <a:solidFill>
                                  <a:srgbClr val="00B050"/>
                                </a:solidFill>
                                <a:latin typeface="Cambria Math" panose="02040503050406030204" pitchFamily="18" charset="0"/>
                              </a:rPr>
                            </m:ctrlPr>
                          </m:fPr>
                          <m:num>
                            <m:r>
                              <a:rPr lang="en-US" altLang="zh-CN" b="1" i="1">
                                <a:solidFill>
                                  <a:srgbClr val="00B050"/>
                                </a:solidFill>
                                <a:latin typeface="Cambria Math" panose="02040503050406030204" pitchFamily="18" charset="0"/>
                              </a:rPr>
                              <m:t>𝟏</m:t>
                            </m:r>
                          </m:num>
                          <m:den>
                            <m:r>
                              <a:rPr lang="en-US" altLang="zh-CN" b="1" i="1" smtClean="0">
                                <a:solidFill>
                                  <a:srgbClr val="00B050"/>
                                </a:solidFill>
                                <a:latin typeface="Cambria Math" panose="02040503050406030204" pitchFamily="18" charset="0"/>
                              </a:rPr>
                              <m:t>𝟓</m:t>
                            </m:r>
                          </m:den>
                        </m:f>
                      </m:e>
                    </m:func>
                    <m:r>
                      <a:rPr lang="en-US" altLang="zh-CN" b="1" i="1">
                        <a:solidFill>
                          <a:srgbClr val="00B050"/>
                        </a:solidFill>
                        <a:latin typeface="Cambria Math" panose="02040503050406030204" pitchFamily="18" charset="0"/>
                      </a:rPr>
                      <m:t>−</m:t>
                    </m:r>
                    <m:func>
                      <m:funcPr>
                        <m:ctrlPr>
                          <a:rPr lang="en-US" altLang="zh-CN" b="1" i="1">
                            <a:solidFill>
                              <a:srgbClr val="00B050"/>
                            </a:solidFill>
                            <a:latin typeface="Cambria Math" panose="02040503050406030204" pitchFamily="18" charset="0"/>
                          </a:rPr>
                        </m:ctrlPr>
                      </m:funcPr>
                      <m:fName>
                        <m:r>
                          <a:rPr lang="en-US" altLang="zh-CN" b="1" i="1" smtClean="0">
                            <a:solidFill>
                              <a:srgbClr val="00B050"/>
                            </a:solidFill>
                            <a:latin typeface="Cambria Math" panose="02040503050406030204" pitchFamily="18" charset="0"/>
                          </a:rPr>
                          <m:t>𝟒</m:t>
                        </m:r>
                        <m:r>
                          <a:rPr lang="en-US" altLang="zh-CN" b="1" i="1">
                            <a:solidFill>
                              <a:srgbClr val="00B050"/>
                            </a:solidFill>
                            <a:latin typeface="Cambria Math" panose="02040503050406030204" pitchFamily="18" charset="0"/>
                          </a:rPr>
                          <m:t>𝒍𝒐𝒈</m:t>
                        </m:r>
                      </m:fName>
                      <m:e>
                        <m:f>
                          <m:fPr>
                            <m:ctrlPr>
                              <a:rPr lang="en-US" altLang="zh-CN" b="1" i="1">
                                <a:solidFill>
                                  <a:srgbClr val="00B050"/>
                                </a:solidFill>
                                <a:latin typeface="Cambria Math" panose="02040503050406030204" pitchFamily="18" charset="0"/>
                              </a:rPr>
                            </m:ctrlPr>
                          </m:fPr>
                          <m:num>
                            <m:r>
                              <a:rPr lang="en-US" altLang="zh-CN" b="1" i="1" smtClean="0">
                                <a:solidFill>
                                  <a:srgbClr val="00B050"/>
                                </a:solidFill>
                                <a:latin typeface="Cambria Math" panose="02040503050406030204" pitchFamily="18" charset="0"/>
                              </a:rPr>
                              <m:t>𝟒</m:t>
                            </m:r>
                          </m:num>
                          <m:den>
                            <m:r>
                              <a:rPr lang="en-US" altLang="zh-CN" b="1" i="1">
                                <a:solidFill>
                                  <a:srgbClr val="00B050"/>
                                </a:solidFill>
                                <a:latin typeface="Cambria Math" panose="02040503050406030204" pitchFamily="18" charset="0"/>
                              </a:rPr>
                              <m:t>𝟓</m:t>
                            </m:r>
                          </m:den>
                        </m:f>
                      </m:e>
                    </m:func>
                    <m:r>
                      <m:rPr>
                        <m:nor/>
                      </m:rPr>
                      <a:rPr lang="en-US" altLang="zh-CN" b="1" dirty="0">
                        <a:solidFill>
                          <a:srgbClr val="00B050"/>
                        </a:solidFill>
                      </a:rPr>
                      <m:t>=</m:t>
                    </m:r>
                    <m:r>
                      <a:rPr lang="en-US" altLang="zh-CN" b="1" i="1" dirty="0" smtClean="0">
                        <a:solidFill>
                          <a:srgbClr val="00B050"/>
                        </a:solidFill>
                        <a:latin typeface="Cambria Math" panose="02040503050406030204" pitchFamily="18" charset="0"/>
                      </a:rPr>
                      <m:t>𝟑</m:t>
                    </m:r>
                  </m:oMath>
                </a14:m>
                <a:r>
                  <a:rPr lang="en-US" altLang="zh-CN" b="1" dirty="0">
                    <a:solidFill>
                      <a:srgbClr val="00B050"/>
                    </a:solidFill>
                  </a:rPr>
                  <a:t>.6</a:t>
                </a:r>
                <a:endParaRPr lang="zh-CN" altLang="en-US" b="1" dirty="0">
                  <a:solidFill>
                    <a:srgbClr val="00B050"/>
                  </a:solidFill>
                </a:endParaRPr>
              </a:p>
            </p:txBody>
          </p:sp>
        </mc:Choice>
        <mc:Fallback xmlns="">
          <p:sp>
            <p:nvSpPr>
              <p:cNvPr id="12" name="文本框 11">
                <a:extLst>
                  <a:ext uri="{FF2B5EF4-FFF2-40B4-BE49-F238E27FC236}">
                    <a16:creationId xmlns:a16="http://schemas.microsoft.com/office/drawing/2014/main" id="{CC617087-A84D-42AC-8FBC-94ED61E721B5}"/>
                  </a:ext>
                </a:extLst>
              </p:cNvPr>
              <p:cNvSpPr txBox="1">
                <a:spLocks noRot="1" noChangeAspect="1" noMove="1" noResize="1" noEditPoints="1" noAdjustHandles="1" noChangeArrowheads="1" noChangeShapeType="1" noTextEdit="1"/>
              </p:cNvSpPr>
              <p:nvPr/>
            </p:nvSpPr>
            <p:spPr>
              <a:xfrm>
                <a:off x="8824462" y="5673026"/>
                <a:ext cx="2686633" cy="400110"/>
              </a:xfrm>
              <a:prstGeom prst="rect">
                <a:avLst/>
              </a:prstGeom>
              <a:blipFill>
                <a:blip r:embed="rId6"/>
                <a:stretch>
                  <a:fillRect l="-3182" t="-3077" r="-4773" b="-21538"/>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A42A498D-94BE-43C4-B8A3-D393C317C758}"/>
              </a:ext>
            </a:extLst>
          </p:cNvPr>
          <p:cNvSpPr/>
          <p:nvPr/>
        </p:nvSpPr>
        <p:spPr>
          <a:xfrm>
            <a:off x="2078833" y="4503983"/>
            <a:ext cx="5087514" cy="21482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D69C02F-F90E-4139-BE84-CB1CAAC9EEF8}"/>
              </a:ext>
            </a:extLst>
          </p:cNvPr>
          <p:cNvSpPr/>
          <p:nvPr/>
        </p:nvSpPr>
        <p:spPr>
          <a:xfrm>
            <a:off x="2084197" y="5367489"/>
            <a:ext cx="5087514" cy="440279"/>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39BB897-8033-434D-987C-B2DE0DBF9267}"/>
              </a:ext>
            </a:extLst>
          </p:cNvPr>
          <p:cNvSpPr/>
          <p:nvPr/>
        </p:nvSpPr>
        <p:spPr>
          <a:xfrm>
            <a:off x="2078833" y="6280345"/>
            <a:ext cx="5087514" cy="21482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D6FC468-4305-4C21-AF30-B0376EF57034}"/>
              </a:ext>
            </a:extLst>
          </p:cNvPr>
          <p:cNvSpPr/>
          <p:nvPr/>
        </p:nvSpPr>
        <p:spPr>
          <a:xfrm>
            <a:off x="2068991" y="4003808"/>
            <a:ext cx="5087514" cy="21482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F906A19-2436-4576-9DB4-52AA5F235CDE}"/>
              </a:ext>
            </a:extLst>
          </p:cNvPr>
          <p:cNvSpPr/>
          <p:nvPr/>
        </p:nvSpPr>
        <p:spPr>
          <a:xfrm>
            <a:off x="9697674" y="1619218"/>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坏瓜</a:t>
            </a:r>
          </a:p>
        </p:txBody>
      </p:sp>
      <p:sp>
        <p:nvSpPr>
          <p:cNvPr id="20" name="椭圆 19">
            <a:extLst>
              <a:ext uri="{FF2B5EF4-FFF2-40B4-BE49-F238E27FC236}">
                <a16:creationId xmlns:a16="http://schemas.microsoft.com/office/drawing/2014/main" id="{133EF3DA-E606-470C-AA3B-CEA5988569CA}"/>
              </a:ext>
            </a:extLst>
          </p:cNvPr>
          <p:cNvSpPr/>
          <p:nvPr/>
        </p:nvSpPr>
        <p:spPr>
          <a:xfrm>
            <a:off x="10653278" y="1613397"/>
            <a:ext cx="981512" cy="29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好瓜</a:t>
            </a:r>
          </a:p>
        </p:txBody>
      </p:sp>
    </p:spTree>
    <p:extLst>
      <p:ext uri="{BB962C8B-B14F-4D97-AF65-F5344CB8AC3E}">
        <p14:creationId xmlns:p14="http://schemas.microsoft.com/office/powerpoint/2010/main" val="141101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98352" y="1281864"/>
            <a:ext cx="11018354" cy="4294271"/>
            <a:chOff x="585100" y="728634"/>
            <a:chExt cx="11018354" cy="4294271"/>
          </a:xfrm>
        </p:grpSpPr>
        <p:grpSp>
          <p:nvGrpSpPr>
            <p:cNvPr id="16" name="组合 15"/>
            <p:cNvGrpSpPr/>
            <p:nvPr/>
          </p:nvGrpSpPr>
          <p:grpSpPr>
            <a:xfrm>
              <a:off x="585100" y="728634"/>
              <a:ext cx="11018354" cy="4288211"/>
              <a:chOff x="1173646" y="1278834"/>
              <a:chExt cx="11018354" cy="4288211"/>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13585" r="1845" b="18502"/>
              <a:stretch/>
            </p:blipFill>
            <p:spPr>
              <a:xfrm>
                <a:off x="1173646" y="1278834"/>
                <a:ext cx="11018354" cy="4288211"/>
              </a:xfrm>
              <a:prstGeom prst="rect">
                <a:avLst/>
              </a:prstGeom>
            </p:spPr>
          </p:pic>
          <p:sp>
            <p:nvSpPr>
              <p:cNvPr id="10" name="矩形 9"/>
              <p:cNvSpPr/>
              <p:nvPr/>
            </p:nvSpPr>
            <p:spPr>
              <a:xfrm>
                <a:off x="1404753" y="1278834"/>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矩形 10"/>
            <p:cNvSpPr/>
            <p:nvPr/>
          </p:nvSpPr>
          <p:spPr>
            <a:xfrm>
              <a:off x="585100" y="734694"/>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7550785" y="1304290"/>
            <a:ext cx="2247265" cy="1568450"/>
          </a:xfrm>
          <a:prstGeom prst="rect">
            <a:avLst/>
          </a:prstGeom>
          <a:noFill/>
        </p:spPr>
        <p:txBody>
          <a:bodyPr wrap="square" rtlCol="0">
            <a:spAutoFit/>
          </a:bodyPr>
          <a:lstStyle/>
          <a:p>
            <a:pPr algn="ctr"/>
            <a:r>
              <a:rPr lang="en-US" altLang="zh-CN" sz="9600" b="1">
                <a:solidFill>
                  <a:schemeClr val="bg1"/>
                </a:solidFill>
                <a:latin typeface="微软雅黑" panose="020B0503020204020204" pitchFamily="34" charset="-122"/>
                <a:ea typeface="微软雅黑" panose="020B0503020204020204" pitchFamily="34" charset="-122"/>
              </a:rPr>
              <a:t>01</a:t>
            </a:r>
          </a:p>
        </p:txBody>
      </p:sp>
      <p:sp>
        <p:nvSpPr>
          <p:cNvPr id="14" name="文本框 13"/>
          <p:cNvSpPr txBox="1"/>
          <p:nvPr/>
        </p:nvSpPr>
        <p:spPr>
          <a:xfrm>
            <a:off x="7550784" y="3001866"/>
            <a:ext cx="2306279"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决策树模型</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4591F-EBFF-4E8D-A666-4ED1EBF21F9C}"/>
              </a:ext>
            </a:extLst>
          </p:cNvPr>
          <p:cNvSpPr>
            <a:spLocks noGrp="1"/>
          </p:cNvSpPr>
          <p:nvPr>
            <p:ph type="title"/>
          </p:nvPr>
        </p:nvSpPr>
        <p:spPr/>
        <p:txBody>
          <a:bodyPr/>
          <a:lstStyle/>
          <a:p>
            <a:r>
              <a:rPr lang="zh-CN" altLang="en-US" dirty="0"/>
              <a:t>决策树的剪枝</a:t>
            </a:r>
          </a:p>
        </p:txBody>
      </p:sp>
      <p:sp>
        <p:nvSpPr>
          <p:cNvPr id="3" name="内容占位符 2">
            <a:extLst>
              <a:ext uri="{FF2B5EF4-FFF2-40B4-BE49-F238E27FC236}">
                <a16:creationId xmlns:a16="http://schemas.microsoft.com/office/drawing/2014/main" id="{C809F47C-549C-4E5E-ACE2-88C711A3962A}"/>
              </a:ext>
            </a:extLst>
          </p:cNvPr>
          <p:cNvSpPr>
            <a:spLocks noGrp="1"/>
          </p:cNvSpPr>
          <p:nvPr>
            <p:ph idx="1"/>
          </p:nvPr>
        </p:nvSpPr>
        <p:spPr/>
        <p:txBody>
          <a:bodyPr/>
          <a:lstStyle/>
          <a:p>
            <a:r>
              <a:rPr lang="zh-CN" altLang="en-US" dirty="0"/>
              <a:t>通过计算剪枝前后的精确度来判断</a:t>
            </a:r>
          </a:p>
        </p:txBody>
      </p:sp>
      <p:pic>
        <p:nvPicPr>
          <p:cNvPr id="4" name="图片 3">
            <a:extLst>
              <a:ext uri="{FF2B5EF4-FFF2-40B4-BE49-F238E27FC236}">
                <a16:creationId xmlns:a16="http://schemas.microsoft.com/office/drawing/2014/main" id="{5470E6CC-0EA7-4CE1-8CDF-2B0C1A831409}"/>
              </a:ext>
            </a:extLst>
          </p:cNvPr>
          <p:cNvPicPr>
            <a:picLocks noChangeAspect="1"/>
          </p:cNvPicPr>
          <p:nvPr/>
        </p:nvPicPr>
        <p:blipFill>
          <a:blip r:embed="rId3"/>
          <a:stretch>
            <a:fillRect/>
          </a:stretch>
        </p:blipFill>
        <p:spPr>
          <a:xfrm>
            <a:off x="304800" y="2405140"/>
            <a:ext cx="6314865" cy="3801591"/>
          </a:xfrm>
          <a:prstGeom prst="rect">
            <a:avLst/>
          </a:prstGeom>
        </p:spPr>
      </p:pic>
      <p:pic>
        <p:nvPicPr>
          <p:cNvPr id="5" name="图片 4">
            <a:extLst>
              <a:ext uri="{FF2B5EF4-FFF2-40B4-BE49-F238E27FC236}">
                <a16:creationId xmlns:a16="http://schemas.microsoft.com/office/drawing/2014/main" id="{97FB5782-2A82-4DFA-ACE0-FF2B21B4833E}"/>
              </a:ext>
            </a:extLst>
          </p:cNvPr>
          <p:cNvPicPr>
            <a:picLocks noChangeAspect="1"/>
          </p:cNvPicPr>
          <p:nvPr/>
        </p:nvPicPr>
        <p:blipFill>
          <a:blip r:embed="rId4"/>
          <a:stretch>
            <a:fillRect/>
          </a:stretch>
        </p:blipFill>
        <p:spPr>
          <a:xfrm>
            <a:off x="4571304" y="92302"/>
            <a:ext cx="7496075" cy="3437855"/>
          </a:xfrm>
          <a:prstGeom prst="rect">
            <a:avLst/>
          </a:prstGeom>
        </p:spPr>
      </p:pic>
      <p:pic>
        <p:nvPicPr>
          <p:cNvPr id="6" name="图片 5">
            <a:extLst>
              <a:ext uri="{FF2B5EF4-FFF2-40B4-BE49-F238E27FC236}">
                <a16:creationId xmlns:a16="http://schemas.microsoft.com/office/drawing/2014/main" id="{39C622D4-629D-489A-8CB4-E7C1F67F4CA9}"/>
              </a:ext>
            </a:extLst>
          </p:cNvPr>
          <p:cNvPicPr>
            <a:picLocks noChangeAspect="1"/>
          </p:cNvPicPr>
          <p:nvPr/>
        </p:nvPicPr>
        <p:blipFill>
          <a:blip r:embed="rId5"/>
          <a:stretch>
            <a:fillRect/>
          </a:stretch>
        </p:blipFill>
        <p:spPr>
          <a:xfrm>
            <a:off x="6474427" y="3790364"/>
            <a:ext cx="5251269" cy="2609413"/>
          </a:xfrm>
          <a:prstGeom prst="rect">
            <a:avLst/>
          </a:prstGeom>
        </p:spPr>
      </p:pic>
    </p:spTree>
    <p:extLst>
      <p:ext uri="{BB962C8B-B14F-4D97-AF65-F5344CB8AC3E}">
        <p14:creationId xmlns:p14="http://schemas.microsoft.com/office/powerpoint/2010/main" val="39672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1ECE54D-D148-4454-A345-B27C410A45BD}"/>
              </a:ext>
            </a:extLst>
          </p:cNvPr>
          <p:cNvGrpSpPr/>
          <p:nvPr/>
        </p:nvGrpSpPr>
        <p:grpSpPr>
          <a:xfrm>
            <a:off x="365517" y="1400012"/>
            <a:ext cx="11042297" cy="4297862"/>
            <a:chOff x="1808423" y="1290955"/>
            <a:chExt cx="11042297" cy="4297862"/>
          </a:xfrm>
        </p:grpSpPr>
        <p:sp>
          <p:nvSpPr>
            <p:cNvPr id="10" name="文本框 9">
              <a:extLst>
                <a:ext uri="{FF2B5EF4-FFF2-40B4-BE49-F238E27FC236}">
                  <a16:creationId xmlns:a16="http://schemas.microsoft.com/office/drawing/2014/main" id="{43580728-41D3-487F-A00F-C3329742CFF0}"/>
                </a:ext>
              </a:extLst>
            </p:cNvPr>
            <p:cNvSpPr txBox="1"/>
            <p:nvPr/>
          </p:nvSpPr>
          <p:spPr>
            <a:xfrm>
              <a:off x="9144692" y="1480748"/>
              <a:ext cx="2247265" cy="1568450"/>
            </a:xfrm>
            <a:prstGeom prst="rect">
              <a:avLst/>
            </a:prstGeom>
            <a:noFill/>
          </p:spPr>
          <p:txBody>
            <a:bodyPr wrap="square" rtlCol="0">
              <a:spAutoFit/>
            </a:bodyPr>
            <a:lstStyle/>
            <a:p>
              <a:pPr algn="ctr"/>
              <a:r>
                <a:rPr lang="en-US" altLang="zh-CN" sz="9600" b="1" dirty="0">
                  <a:solidFill>
                    <a:schemeClr val="bg1"/>
                  </a:solidFill>
                  <a:latin typeface="微软雅黑" panose="020B0503020204020204" pitchFamily="34" charset="-122"/>
                  <a:ea typeface="微软雅黑" panose="020B0503020204020204" pitchFamily="34" charset="-122"/>
                </a:rPr>
                <a:t>04</a:t>
              </a:r>
            </a:p>
          </p:txBody>
        </p:sp>
        <p:sp>
          <p:nvSpPr>
            <p:cNvPr id="11" name="文本框 10">
              <a:extLst>
                <a:ext uri="{FF2B5EF4-FFF2-40B4-BE49-F238E27FC236}">
                  <a16:creationId xmlns:a16="http://schemas.microsoft.com/office/drawing/2014/main" id="{1B089795-8B9E-48C0-9E0A-A9F312FAF265}"/>
                </a:ext>
              </a:extLst>
            </p:cNvPr>
            <p:cNvSpPr txBox="1"/>
            <p:nvPr/>
          </p:nvSpPr>
          <p:spPr>
            <a:xfrm>
              <a:off x="9085822" y="3207821"/>
              <a:ext cx="2306135" cy="1077218"/>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序列最小最优化算法</a:t>
              </a:r>
            </a:p>
          </p:txBody>
        </p:sp>
        <p:pic>
          <p:nvPicPr>
            <p:cNvPr id="4" name="图片 3">
              <a:extLst>
                <a:ext uri="{FF2B5EF4-FFF2-40B4-BE49-F238E27FC236}">
                  <a16:creationId xmlns:a16="http://schemas.microsoft.com/office/drawing/2014/main" id="{6FC2119D-67C3-4E16-8273-0C9597BD6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423" y="1290955"/>
              <a:ext cx="11042297" cy="4297862"/>
            </a:xfrm>
            <a:prstGeom prst="rect">
              <a:avLst/>
            </a:prstGeom>
          </p:spPr>
        </p:pic>
        <p:sp>
          <p:nvSpPr>
            <p:cNvPr id="13" name="矩形 12">
              <a:extLst>
                <a:ext uri="{FF2B5EF4-FFF2-40B4-BE49-F238E27FC236}">
                  <a16:creationId xmlns:a16="http://schemas.microsoft.com/office/drawing/2014/main" id="{59560117-7383-4EAE-9BEB-20270F561047}"/>
                </a:ext>
              </a:extLst>
            </p:cNvPr>
            <p:cNvSpPr/>
            <p:nvPr/>
          </p:nvSpPr>
          <p:spPr>
            <a:xfrm>
              <a:off x="2129528" y="1290955"/>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50F6D7CB-E367-4C21-AD38-1659EB7AEFFE}"/>
                </a:ext>
              </a:extLst>
            </p:cNvPr>
            <p:cNvSpPr/>
            <p:nvPr/>
          </p:nvSpPr>
          <p:spPr>
            <a:xfrm>
              <a:off x="1823977" y="1295780"/>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D0C2CF1-BA9C-4A08-B21C-0CD0F6DDDBD0}"/>
              </a:ext>
            </a:extLst>
          </p:cNvPr>
          <p:cNvSpPr txBox="1"/>
          <p:nvPr/>
        </p:nvSpPr>
        <p:spPr>
          <a:xfrm>
            <a:off x="7550785" y="1304290"/>
            <a:ext cx="2247265" cy="1568450"/>
          </a:xfrm>
          <a:prstGeom prst="rect">
            <a:avLst/>
          </a:prstGeom>
          <a:noFill/>
        </p:spPr>
        <p:txBody>
          <a:bodyPr wrap="square" rtlCol="0">
            <a:spAutoFit/>
          </a:bodyPr>
          <a:lstStyle/>
          <a:p>
            <a:pPr algn="ctr"/>
            <a:r>
              <a:rPr lang="en-US" altLang="zh-CN" sz="9600" dirty="0">
                <a:solidFill>
                  <a:schemeClr val="bg1"/>
                </a:solidFill>
                <a:latin typeface="微软雅黑" panose="020B0503020204020204" pitchFamily="34" charset="-122"/>
                <a:ea typeface="微软雅黑" panose="020B0503020204020204" pitchFamily="34" charset="-122"/>
              </a:rPr>
              <a:t>04</a:t>
            </a:r>
          </a:p>
        </p:txBody>
      </p:sp>
      <p:sp>
        <p:nvSpPr>
          <p:cNvPr id="17" name="文本框 16">
            <a:extLst>
              <a:ext uri="{FF2B5EF4-FFF2-40B4-BE49-F238E27FC236}">
                <a16:creationId xmlns:a16="http://schemas.microsoft.com/office/drawing/2014/main" id="{2C68F62E-2008-4480-ABE5-AA8A66BFF35F}"/>
              </a:ext>
            </a:extLst>
          </p:cNvPr>
          <p:cNvSpPr txBox="1"/>
          <p:nvPr/>
        </p:nvSpPr>
        <p:spPr>
          <a:xfrm>
            <a:off x="7550784" y="3157198"/>
            <a:ext cx="2306135"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CART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1348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1C86-615C-4AB7-B249-A655CBC630DB}"/>
              </a:ext>
            </a:extLst>
          </p:cNvPr>
          <p:cNvSpPr>
            <a:spLocks noGrp="1"/>
          </p:cNvSpPr>
          <p:nvPr>
            <p:ph type="title"/>
          </p:nvPr>
        </p:nvSpPr>
        <p:spPr/>
        <p:txBody>
          <a:bodyPr/>
          <a:lstStyle/>
          <a:p>
            <a:r>
              <a:rPr lang="en-US" altLang="zh-CN" dirty="0"/>
              <a:t>CART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E15B92-8785-4D56-A09E-2D898E766710}"/>
                  </a:ext>
                </a:extLst>
              </p:cNvPr>
              <p:cNvSpPr>
                <a:spLocks noGrp="1"/>
              </p:cNvSpPr>
              <p:nvPr>
                <p:ph idx="1"/>
              </p:nvPr>
            </p:nvSpPr>
            <p:spPr/>
            <p:txBody>
              <a:bodyPr>
                <a:normAutofit fontScale="92500" lnSpcReduction="20000"/>
              </a:bodyPr>
              <a:lstStyle/>
              <a:p>
                <a:r>
                  <a:rPr lang="zh-CN" altLang="en-US" dirty="0">
                    <a:solidFill>
                      <a:srgbClr val="FF0000"/>
                    </a:solidFill>
                  </a:rPr>
                  <a:t>分类与回归树</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classification and regression tree, CART</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en-US" dirty="0">
                    <a:solidFill>
                      <a:srgbClr val="0085B4"/>
                    </a:solidFill>
                    <a:latin typeface="Times New Roman" panose="02020603050405020304" pitchFamily="18" charset="0"/>
                    <a:cs typeface="Times New Roman" panose="02020603050405020304" pitchFamily="18" charset="0"/>
                  </a:rPr>
                  <a:t>二叉树</a:t>
                </a:r>
                <a:endParaRPr lang="en-US" altLang="zh-CN" dirty="0">
                  <a:solidFill>
                    <a:srgbClr val="0085B4"/>
                  </a:solidFill>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内部节点特征的取值为“是”和“否”</a:t>
                </a:r>
                <a:endParaRPr lang="en-US" altLang="zh-CN" dirty="0">
                  <a:latin typeface="Times New Roman" panose="02020603050405020304" pitchFamily="18" charset="0"/>
                  <a:cs typeface="Times New Roman" panose="02020603050405020304" pitchFamily="18" charset="0"/>
                </a:endParaRPr>
              </a:p>
              <a:p>
                <a:pPr lvl="1"/>
                <a:r>
                  <a:rPr lang="zh-CN" altLang="en-US" dirty="0">
                    <a:solidFill>
                      <a:srgbClr val="0085B4"/>
                    </a:solidFill>
                    <a:latin typeface="Times New Roman" panose="02020603050405020304" pitchFamily="18" charset="0"/>
                    <a:cs typeface="Times New Roman" panose="02020603050405020304" pitchFamily="18" charset="0"/>
                  </a:rPr>
                  <a:t>回归树</a:t>
                </a:r>
                <a:r>
                  <a:rPr lang="zh-CN" altLang="en-US" dirty="0">
                    <a:latin typeface="Times New Roman" panose="02020603050405020304" pitchFamily="18" charset="0"/>
                    <a:cs typeface="Times New Roman" panose="02020603050405020304" pitchFamily="18" charset="0"/>
                  </a:rPr>
                  <a:t>：方差</a:t>
                </a:r>
                <a:r>
                  <a:rPr lang="zh-CN" altLang="en-US" dirty="0">
                    <a:solidFill>
                      <a:srgbClr val="7030A0"/>
                    </a:solidFill>
                    <a:latin typeface="Times New Roman" panose="02020603050405020304" pitchFamily="18" charset="0"/>
                    <a:cs typeface="Times New Roman" panose="02020603050405020304" pitchFamily="18" charset="0"/>
                  </a:rPr>
                  <a:t>最小化</a:t>
                </a:r>
                <a:r>
                  <a:rPr lang="zh-CN" altLang="en-US" dirty="0">
                    <a:latin typeface="Times New Roman" panose="02020603050405020304" pitchFamily="18" charset="0"/>
                    <a:cs typeface="Times New Roman" panose="02020603050405020304" pitchFamily="18" charset="0"/>
                  </a:rPr>
                  <a:t>准则</a:t>
                </a:r>
                <a:endParaRPr lang="en-US" altLang="zh-CN" dirty="0">
                  <a:latin typeface="Times New Roman" panose="02020603050405020304" pitchFamily="18" charset="0"/>
                  <a:cs typeface="Times New Roman" panose="02020603050405020304" pitchFamily="18" charset="0"/>
                </a:endParaRPr>
              </a:p>
              <a:p>
                <a:pPr lvl="2"/>
                <a14:m>
                  <m:oMath xmlns:m="http://schemas.openxmlformats.org/officeDocument/2006/math">
                    <m:nary>
                      <m:naryPr>
                        <m:chr m:val="∑"/>
                        <m:subHide m:val="on"/>
                        <m:supHide m:val="on"/>
                        <m:ctrlPr>
                          <a:rPr lang="en-US" altLang="zh-CN" i="1" smtClean="0">
                            <a:latin typeface="Cambria Math" panose="02040503050406030204" pitchFamily="18" charset="0"/>
                            <a:cs typeface="Times New Roman" panose="02020603050405020304" pitchFamily="18" charset="0"/>
                          </a:rPr>
                        </m:ctrlPr>
                      </m:naryPr>
                      <m:sub/>
                      <m:sup/>
                      <m:e>
                        <m:sSup>
                          <m:sSupPr>
                            <m:ctrlPr>
                              <a:rPr lang="en-US" altLang="zh-CN"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𝒚</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𝒄</m:t>
                            </m:r>
                            <m:r>
                              <a:rPr lang="en-US" altLang="zh-CN" b="1" i="1" smtClean="0">
                                <a:latin typeface="Cambria Math" panose="02040503050406030204" pitchFamily="18" charset="0"/>
                                <a:cs typeface="Times New Roman" panose="02020603050405020304" pitchFamily="18" charset="0"/>
                              </a:rPr>
                              <m:t>)</m:t>
                            </m:r>
                          </m:e>
                          <m:sup>
                            <m:r>
                              <a:rPr lang="en-US" altLang="zh-CN" b="1" i="1" smtClean="0">
                                <a:latin typeface="Cambria Math" panose="02040503050406030204" pitchFamily="18" charset="0"/>
                                <a:cs typeface="Times New Roman" panose="02020603050405020304" pitchFamily="18" charset="0"/>
                              </a:rPr>
                              <m:t>𝟐</m:t>
                            </m:r>
                          </m:sup>
                        </m:sSup>
                      </m:e>
                    </m:nary>
                  </m:oMath>
                </a14:m>
                <a:endParaRPr lang="en-US" altLang="zh-CN" dirty="0">
                  <a:latin typeface="Times New Roman" panose="02020603050405020304" pitchFamily="18" charset="0"/>
                  <a:cs typeface="Times New Roman" panose="02020603050405020304" pitchFamily="18" charset="0"/>
                </a:endParaRPr>
              </a:p>
              <a:p>
                <a:pPr lvl="1"/>
                <a:r>
                  <a:rPr lang="zh-CN" altLang="en-US" dirty="0">
                    <a:solidFill>
                      <a:srgbClr val="0085B4"/>
                    </a:solidFill>
                    <a:latin typeface="Times New Roman" panose="02020603050405020304" pitchFamily="18" charset="0"/>
                    <a:cs typeface="Times New Roman" panose="02020603050405020304" pitchFamily="18" charset="0"/>
                  </a:rPr>
                  <a:t>分类树</a:t>
                </a:r>
                <a:r>
                  <a:rPr lang="zh-CN" altLang="en-US" dirty="0">
                    <a:latin typeface="Times New Roman" panose="02020603050405020304" pitchFamily="18" charset="0"/>
                    <a:cs typeface="Times New Roman" panose="02020603050405020304" pitchFamily="18" charset="0"/>
                  </a:rPr>
                  <a:t>：基尼指数</a:t>
                </a:r>
                <a:r>
                  <a:rPr lang="zh-CN" altLang="en-US" dirty="0">
                    <a:solidFill>
                      <a:srgbClr val="7030A0"/>
                    </a:solidFill>
                    <a:latin typeface="Times New Roman" panose="02020603050405020304" pitchFamily="18" charset="0"/>
                    <a:cs typeface="Times New Roman" panose="02020603050405020304" pitchFamily="18" charset="0"/>
                  </a:rPr>
                  <a:t>最小化</a:t>
                </a:r>
                <a:r>
                  <a:rPr lang="zh-CN" altLang="en-US" dirty="0">
                    <a:latin typeface="Times New Roman" panose="02020603050405020304" pitchFamily="18" charset="0"/>
                    <a:cs typeface="Times New Roman" panose="02020603050405020304" pitchFamily="18" charset="0"/>
                  </a:rPr>
                  <a:t>准则</a:t>
                </a:r>
                <a:endParaRPr lang="en-US" altLang="zh-CN" dirty="0">
                  <a:latin typeface="Times New Roman" panose="02020603050405020304" pitchFamily="18" charset="0"/>
                  <a:cs typeface="Times New Roman" panose="02020603050405020304" pitchFamily="18" charset="0"/>
                </a:endParaRPr>
              </a:p>
              <a:p>
                <a:pPr lvl="2"/>
                <a:r>
                  <a:rPr lang="zh-CN" altLang="en-US" dirty="0"/>
                  <a:t>分类问题中，假设有</a:t>
                </a:r>
                <a:r>
                  <a:rPr lang="en-US" altLang="zh-CN" dirty="0"/>
                  <a:t>K</a:t>
                </a:r>
                <a:r>
                  <a:rPr lang="zh-CN" altLang="en-US" dirty="0"/>
                  <a:t>个类，样本点属于第</a:t>
                </a:r>
                <a:r>
                  <a:rPr lang="en-US" altLang="zh-CN" dirty="0"/>
                  <a:t>k</a:t>
                </a:r>
                <a:r>
                  <a:rPr lang="zh-CN" altLang="en-US" dirty="0"/>
                  <a:t>类的概率为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𝑝</m:t>
                        </m:r>
                      </m:e>
                      <m:sub>
                        <m:r>
                          <a:rPr lang="en-US" altLang="zh-CN" b="0" i="1">
                            <a:latin typeface="Cambria Math" panose="02040503050406030204" pitchFamily="18" charset="0"/>
                          </a:rPr>
                          <m:t>𝑘</m:t>
                        </m:r>
                      </m:sub>
                    </m:sSub>
                    <m:r>
                      <a:rPr lang="en-US" altLang="zh-CN" b="0" i="1">
                        <a:latin typeface="Cambria Math" panose="02040503050406030204" pitchFamily="18" charset="0"/>
                      </a:rPr>
                      <m:t>,</m:t>
                    </m:r>
                    <m:r>
                      <a:rPr lang="zh-CN" altLang="en-US" i="1">
                        <a:latin typeface="Cambria Math" panose="02040503050406030204" pitchFamily="18" charset="0"/>
                      </a:rPr>
                      <m:t>则</m:t>
                    </m:r>
                  </m:oMath>
                </a14:m>
                <a:r>
                  <a:rPr lang="zh-CN" altLang="en-US" dirty="0"/>
                  <a:t>概率分布的基尼指数定义为</a:t>
                </a:r>
                <a:r>
                  <a:rPr lang="zh-CN" altLang="en-US" dirty="0">
                    <a:solidFill>
                      <a:srgbClr val="0000FF"/>
                    </a:solidFill>
                  </a:rPr>
                  <a:t>：</a:t>
                </a:r>
                <a:r>
                  <a:rPr lang="en-US" altLang="zh-CN" dirty="0">
                    <a:solidFill>
                      <a:srgbClr val="0000FF"/>
                    </a:solidFill>
                  </a:rPr>
                  <a:t>   </a:t>
                </a:r>
                <a14:m>
                  <m:oMath xmlns:m="http://schemas.openxmlformats.org/officeDocument/2006/math">
                    <m:r>
                      <a:rPr lang="en-US" altLang="zh-CN" b="1" i="1">
                        <a:solidFill>
                          <a:srgbClr val="0000FF"/>
                        </a:solidFill>
                        <a:latin typeface="Cambria Math" panose="02040503050406030204" pitchFamily="18" charset="0"/>
                      </a:rPr>
                      <m:t>𝑮𝒊𝒏𝒊</m:t>
                    </m:r>
                    <m:d>
                      <m:dPr>
                        <m:ctrlPr>
                          <a:rPr lang="en-US" altLang="zh-CN" i="1">
                            <a:solidFill>
                              <a:srgbClr val="0000FF"/>
                            </a:solidFill>
                            <a:latin typeface="Cambria Math" panose="02040503050406030204" pitchFamily="18" charset="0"/>
                          </a:rPr>
                        </m:ctrlPr>
                      </m:dPr>
                      <m:e>
                        <m:r>
                          <a:rPr lang="en-US" altLang="zh-CN" b="1" i="1">
                            <a:solidFill>
                              <a:srgbClr val="0000FF"/>
                            </a:solidFill>
                            <a:latin typeface="Cambria Math" panose="02040503050406030204" pitchFamily="18" charset="0"/>
                          </a:rPr>
                          <m:t>𝒑</m:t>
                        </m:r>
                      </m:e>
                    </m:d>
                    <m:r>
                      <a:rPr lang="en-US" altLang="zh-CN" b="1"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b="1" i="1">
                            <a:latin typeface="Cambria Math" panose="02040503050406030204" pitchFamily="18" charset="0"/>
                          </a:rPr>
                          <m:t>𝒌</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𝑲</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e>
                    </m:nary>
                    <m:r>
                      <a:rPr lang="en-US" altLang="zh-CN" b="1" i="0" smtClean="0">
                        <a:solidFill>
                          <a:srgbClr val="0000FF"/>
                        </a:solidFill>
                        <a:latin typeface="Cambria Math" panose="02040503050406030204" pitchFamily="18" charset="0"/>
                      </a:rPr>
                      <m:t>=</m:t>
                    </m:r>
                    <m:r>
                      <a:rPr lang="en-US" altLang="zh-CN" b="1" i="0" smtClean="0">
                        <a:solidFill>
                          <a:srgbClr val="0000FF"/>
                        </a:solidFill>
                        <a:latin typeface="Cambria Math" panose="02040503050406030204" pitchFamily="18" charset="0"/>
                      </a:rPr>
                      <m:t>𝟏</m:t>
                    </m:r>
                    <m:r>
                      <a:rPr lang="en-US" altLang="zh-CN" b="1" i="0" smtClean="0">
                        <a:solidFill>
                          <a:srgbClr val="0000FF"/>
                        </a:solidFill>
                        <a:latin typeface="Cambria Math" panose="02040503050406030204" pitchFamily="18" charset="0"/>
                      </a:rPr>
                      <m:t>−</m:t>
                    </m:r>
                    <m:nary>
                      <m:naryPr>
                        <m:chr m:val="∑"/>
                        <m:ctrlPr>
                          <a:rPr lang="en-US" altLang="zh-CN" i="1">
                            <a:solidFill>
                              <a:srgbClr val="0000FF"/>
                            </a:solidFill>
                            <a:latin typeface="Cambria Math" panose="02040503050406030204" pitchFamily="18" charset="0"/>
                          </a:rPr>
                        </m:ctrlPr>
                      </m:naryPr>
                      <m:sub>
                        <m:r>
                          <m:rPr>
                            <m:brk m:alnAt="23"/>
                          </m:rPr>
                          <a:rPr lang="en-US" altLang="zh-CN" b="1" i="1">
                            <a:solidFill>
                              <a:srgbClr val="0000FF"/>
                            </a:solidFill>
                            <a:latin typeface="Cambria Math" panose="02040503050406030204" pitchFamily="18" charset="0"/>
                          </a:rPr>
                          <m:t>𝒌</m:t>
                        </m:r>
                        <m:r>
                          <a:rPr lang="en-US" altLang="zh-CN" b="1" i="1">
                            <a:solidFill>
                              <a:srgbClr val="0000FF"/>
                            </a:solidFill>
                            <a:latin typeface="Cambria Math" panose="02040503050406030204" pitchFamily="18" charset="0"/>
                          </a:rPr>
                          <m:t>=</m:t>
                        </m:r>
                        <m:r>
                          <a:rPr lang="en-US" altLang="zh-CN" b="1" i="1">
                            <a:solidFill>
                              <a:srgbClr val="0000FF"/>
                            </a:solidFill>
                            <a:latin typeface="Cambria Math" panose="02040503050406030204" pitchFamily="18" charset="0"/>
                          </a:rPr>
                          <m:t>𝟏</m:t>
                        </m:r>
                      </m:sub>
                      <m:sup>
                        <m:r>
                          <a:rPr lang="en-US" altLang="zh-CN" b="1" i="1">
                            <a:solidFill>
                              <a:srgbClr val="0000FF"/>
                            </a:solidFill>
                            <a:latin typeface="Cambria Math" panose="02040503050406030204" pitchFamily="18" charset="0"/>
                          </a:rPr>
                          <m:t>𝑲</m:t>
                        </m:r>
                      </m:sup>
                      <m:e>
                        <m:sSubSup>
                          <m:sSubSupPr>
                            <m:ctrlPr>
                              <a:rPr lang="en-US" altLang="zh-CN" i="1">
                                <a:solidFill>
                                  <a:srgbClr val="0000FF"/>
                                </a:solidFill>
                                <a:latin typeface="Cambria Math" panose="02040503050406030204" pitchFamily="18" charset="0"/>
                              </a:rPr>
                            </m:ctrlPr>
                          </m:sSubSupPr>
                          <m:e>
                            <m:r>
                              <a:rPr lang="en-US" altLang="zh-CN" b="1" i="1">
                                <a:solidFill>
                                  <a:srgbClr val="0000FF"/>
                                </a:solidFill>
                                <a:latin typeface="Cambria Math" panose="02040503050406030204" pitchFamily="18" charset="0"/>
                              </a:rPr>
                              <m:t>𝒑</m:t>
                            </m:r>
                          </m:e>
                          <m:sub>
                            <m:r>
                              <a:rPr lang="en-US" altLang="zh-CN" b="1" i="1">
                                <a:solidFill>
                                  <a:srgbClr val="0000FF"/>
                                </a:solidFill>
                                <a:latin typeface="Cambria Math" panose="02040503050406030204" pitchFamily="18" charset="0"/>
                              </a:rPr>
                              <m:t>𝒌</m:t>
                            </m:r>
                          </m:sub>
                          <m:sup>
                            <m:r>
                              <a:rPr lang="en-US" altLang="zh-CN" b="1" i="1">
                                <a:solidFill>
                                  <a:srgbClr val="0000FF"/>
                                </a:solidFill>
                                <a:latin typeface="Cambria Math" panose="02040503050406030204" pitchFamily="18" charset="0"/>
                              </a:rPr>
                              <m:t>𝟐</m:t>
                            </m:r>
                          </m:sup>
                        </m:sSubSup>
                      </m:e>
                    </m:nary>
                  </m:oMath>
                </a14:m>
                <a:endParaRPr lang="en-US" altLang="zh-CN" dirty="0">
                  <a:latin typeface="Times New Roman" panose="02020603050405020304" pitchFamily="18" charset="0"/>
                  <a:cs typeface="Times New Roman" panose="02020603050405020304" pitchFamily="18" charset="0"/>
                </a:endParaRPr>
              </a:p>
              <a:p>
                <a:pPr lvl="2"/>
                <a:r>
                  <a:rPr lang="zh-CN" altLang="en-US" dirty="0">
                    <a:latin typeface="Times New Roman" panose="02020603050405020304" pitchFamily="18" charset="0"/>
                    <a:cs typeface="Times New Roman" panose="02020603050405020304" pitchFamily="18" charset="0"/>
                  </a:rPr>
                  <a:t>特征</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下，样本集合</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的基尼指数：</a:t>
                </a:r>
                <a14:m>
                  <m:oMath xmlns:m="http://schemas.openxmlformats.org/officeDocument/2006/math">
                    <m:r>
                      <a:rPr lang="en-US" altLang="zh-CN" b="1" i="1" smtClean="0">
                        <a:solidFill>
                          <a:srgbClr val="0000FF"/>
                        </a:solidFill>
                        <a:latin typeface="Cambria Math" panose="02040503050406030204" pitchFamily="18" charset="0"/>
                        <a:cs typeface="Times New Roman" panose="02020603050405020304" pitchFamily="18" charset="0"/>
                      </a:rPr>
                      <m:t>𝑮𝒊𝒏𝒊</m:t>
                    </m:r>
                    <m:d>
                      <m:dPr>
                        <m:ctrlPr>
                          <a:rPr lang="en-US" altLang="zh-CN" b="1" i="1" smtClean="0">
                            <a:solidFill>
                              <a:srgbClr val="0000FF"/>
                            </a:solidFill>
                            <a:latin typeface="Cambria Math" panose="02040503050406030204" pitchFamily="18" charset="0"/>
                            <a:cs typeface="Times New Roman" panose="02020603050405020304" pitchFamily="18" charset="0"/>
                          </a:rPr>
                        </m:ctrlPr>
                      </m:dPr>
                      <m:e>
                        <m:r>
                          <a:rPr lang="en-US" altLang="zh-CN" b="1" i="1" smtClean="0">
                            <a:solidFill>
                              <a:srgbClr val="0000FF"/>
                            </a:solidFill>
                            <a:latin typeface="Cambria Math" panose="02040503050406030204" pitchFamily="18" charset="0"/>
                            <a:cs typeface="Times New Roman" panose="02020603050405020304" pitchFamily="18" charset="0"/>
                          </a:rPr>
                          <m:t>𝑫</m:t>
                        </m:r>
                        <m:r>
                          <a:rPr lang="en-US" altLang="zh-CN" b="1" i="1" smtClean="0">
                            <a:solidFill>
                              <a:srgbClr val="0000FF"/>
                            </a:solidFill>
                            <a:latin typeface="Cambria Math" panose="02040503050406030204" pitchFamily="18" charset="0"/>
                            <a:cs typeface="Times New Roman" panose="02020603050405020304" pitchFamily="18" charset="0"/>
                          </a:rPr>
                          <m:t>,</m:t>
                        </m:r>
                        <m:r>
                          <a:rPr lang="en-US" altLang="zh-CN" b="1" i="1" smtClean="0">
                            <a:solidFill>
                              <a:srgbClr val="0000FF"/>
                            </a:solidFill>
                            <a:latin typeface="Cambria Math" panose="02040503050406030204" pitchFamily="18" charset="0"/>
                            <a:cs typeface="Times New Roman" panose="02020603050405020304" pitchFamily="18" charset="0"/>
                          </a:rPr>
                          <m:t>𝑨</m:t>
                        </m:r>
                      </m:e>
                    </m:d>
                    <m:r>
                      <a:rPr lang="en-US" altLang="zh-CN" b="1" i="1" smtClean="0">
                        <a:solidFill>
                          <a:srgbClr val="0000FF"/>
                        </a:solidFill>
                        <a:latin typeface="Cambria Math" panose="02040503050406030204" pitchFamily="18" charset="0"/>
                        <a:cs typeface="Times New Roman" panose="02020603050405020304" pitchFamily="18" charset="0"/>
                      </a:rPr>
                      <m:t>=</m:t>
                    </m:r>
                    <m:nary>
                      <m:naryPr>
                        <m:chr m:val="∑"/>
                        <m:ctrlPr>
                          <a:rPr lang="en-US" altLang="zh-CN" b="1" i="1" smtClean="0">
                            <a:solidFill>
                              <a:srgbClr val="0000FF"/>
                            </a:solidFill>
                            <a:latin typeface="Cambria Math" panose="02040503050406030204" pitchFamily="18" charset="0"/>
                            <a:cs typeface="Times New Roman" panose="02020603050405020304" pitchFamily="18" charset="0"/>
                          </a:rPr>
                        </m:ctrlPr>
                      </m:naryPr>
                      <m:sub>
                        <m:r>
                          <m:rPr>
                            <m:brk m:alnAt="23"/>
                          </m:rPr>
                          <a:rPr lang="en-US" altLang="zh-CN" b="1" i="1" smtClean="0">
                            <a:solidFill>
                              <a:srgbClr val="0000FF"/>
                            </a:solidFill>
                            <a:latin typeface="Cambria Math" panose="02040503050406030204" pitchFamily="18" charset="0"/>
                            <a:cs typeface="Times New Roman" panose="02020603050405020304" pitchFamily="18" charset="0"/>
                          </a:rPr>
                          <m:t>𝒊</m:t>
                        </m:r>
                        <m:r>
                          <a:rPr lang="en-US" altLang="zh-CN" b="1" i="1" smtClean="0">
                            <a:solidFill>
                              <a:srgbClr val="0000FF"/>
                            </a:solidFill>
                            <a:latin typeface="Cambria Math" panose="02040503050406030204" pitchFamily="18" charset="0"/>
                            <a:cs typeface="Times New Roman" panose="02020603050405020304" pitchFamily="18" charset="0"/>
                          </a:rPr>
                          <m:t>=</m:t>
                        </m:r>
                        <m:r>
                          <a:rPr lang="en-US" altLang="zh-CN" b="1" i="1" smtClean="0">
                            <a:solidFill>
                              <a:srgbClr val="0000FF"/>
                            </a:solidFill>
                            <a:latin typeface="Cambria Math" panose="02040503050406030204" pitchFamily="18" charset="0"/>
                            <a:cs typeface="Times New Roman" panose="02020603050405020304" pitchFamily="18" charset="0"/>
                          </a:rPr>
                          <m:t>𝟏</m:t>
                        </m:r>
                      </m:sub>
                      <m:sup>
                        <m:r>
                          <a:rPr lang="en-US" altLang="zh-CN" b="1" i="1" smtClean="0">
                            <a:solidFill>
                              <a:srgbClr val="0000FF"/>
                            </a:solidFill>
                            <a:latin typeface="Cambria Math" panose="02040503050406030204" pitchFamily="18" charset="0"/>
                            <a:cs typeface="Times New Roman" panose="02020603050405020304" pitchFamily="18" charset="0"/>
                          </a:rPr>
                          <m:t>𝒎</m:t>
                        </m:r>
                      </m:sup>
                      <m:e>
                        <m:f>
                          <m:fPr>
                            <m:ctrlPr>
                              <a:rPr lang="en-US" altLang="zh-CN" b="1" i="1" smtClean="0">
                                <a:solidFill>
                                  <a:srgbClr val="0000FF"/>
                                </a:solidFill>
                                <a:latin typeface="Cambria Math" panose="02040503050406030204" pitchFamily="18" charset="0"/>
                                <a:cs typeface="Times New Roman" panose="02020603050405020304" pitchFamily="18" charset="0"/>
                              </a:rPr>
                            </m:ctrlPr>
                          </m:fPr>
                          <m:num>
                            <m:d>
                              <m:dPr>
                                <m:begChr m:val="|"/>
                                <m:endChr m:val="|"/>
                                <m:ctrlPr>
                                  <a:rPr lang="en-US" altLang="zh-CN" b="1" i="1" smtClean="0">
                                    <a:solidFill>
                                      <a:srgbClr val="0000FF"/>
                                    </a:solidFill>
                                    <a:latin typeface="Cambria Math" panose="02040503050406030204" pitchFamily="18" charset="0"/>
                                    <a:cs typeface="Times New Roman" panose="02020603050405020304" pitchFamily="18" charset="0"/>
                                  </a:rPr>
                                </m:ctrlPr>
                              </m:dPr>
                              <m:e>
                                <m:sSup>
                                  <m:sSupPr>
                                    <m:ctrlPr>
                                      <a:rPr lang="en-US" altLang="zh-CN" b="1" i="1" smtClean="0">
                                        <a:solidFill>
                                          <a:srgbClr val="0000FF"/>
                                        </a:solidFill>
                                        <a:latin typeface="Cambria Math" panose="02040503050406030204" pitchFamily="18" charset="0"/>
                                        <a:cs typeface="Times New Roman" panose="02020603050405020304" pitchFamily="18" charset="0"/>
                                      </a:rPr>
                                    </m:ctrlPr>
                                  </m:sSupPr>
                                  <m:e>
                                    <m:r>
                                      <a:rPr lang="en-US" altLang="zh-CN" b="1" i="1" smtClean="0">
                                        <a:solidFill>
                                          <a:srgbClr val="0000FF"/>
                                        </a:solidFill>
                                        <a:latin typeface="Cambria Math" panose="02040503050406030204" pitchFamily="18" charset="0"/>
                                        <a:cs typeface="Times New Roman" panose="02020603050405020304" pitchFamily="18" charset="0"/>
                                      </a:rPr>
                                      <m:t>𝑫</m:t>
                                    </m:r>
                                  </m:e>
                                  <m:sup>
                                    <m:r>
                                      <a:rPr lang="en-US" altLang="zh-CN" b="1" i="1" smtClean="0">
                                        <a:solidFill>
                                          <a:srgbClr val="0000FF"/>
                                        </a:solidFill>
                                        <a:latin typeface="Cambria Math" panose="02040503050406030204" pitchFamily="18" charset="0"/>
                                        <a:cs typeface="Times New Roman" panose="02020603050405020304" pitchFamily="18" charset="0"/>
                                      </a:rPr>
                                      <m:t>𝒊</m:t>
                                    </m:r>
                                  </m:sup>
                                </m:sSup>
                              </m:e>
                            </m:d>
                          </m:num>
                          <m:den>
                            <m:d>
                              <m:dPr>
                                <m:begChr m:val="|"/>
                                <m:endChr m:val="|"/>
                                <m:ctrlPr>
                                  <a:rPr lang="en-US" altLang="zh-CN" b="1" i="1" smtClean="0">
                                    <a:solidFill>
                                      <a:srgbClr val="0000FF"/>
                                    </a:solidFill>
                                    <a:latin typeface="Cambria Math" panose="02040503050406030204" pitchFamily="18" charset="0"/>
                                    <a:cs typeface="Times New Roman" panose="02020603050405020304" pitchFamily="18" charset="0"/>
                                  </a:rPr>
                                </m:ctrlPr>
                              </m:dPr>
                              <m:e>
                                <m:r>
                                  <a:rPr lang="en-US" altLang="zh-CN" b="1" i="1" smtClean="0">
                                    <a:solidFill>
                                      <a:srgbClr val="0000FF"/>
                                    </a:solidFill>
                                    <a:latin typeface="Cambria Math" panose="02040503050406030204" pitchFamily="18" charset="0"/>
                                    <a:cs typeface="Times New Roman" panose="02020603050405020304" pitchFamily="18" charset="0"/>
                                  </a:rPr>
                                  <m:t>𝑫</m:t>
                                </m:r>
                              </m:e>
                            </m:d>
                          </m:den>
                        </m:f>
                        <m:r>
                          <a:rPr lang="en-US" altLang="zh-CN" b="1" i="1" smtClean="0">
                            <a:solidFill>
                              <a:srgbClr val="0000FF"/>
                            </a:solidFill>
                            <a:latin typeface="Cambria Math" panose="02040503050406030204" pitchFamily="18" charset="0"/>
                            <a:cs typeface="Times New Roman" panose="02020603050405020304" pitchFamily="18" charset="0"/>
                          </a:rPr>
                          <m:t>𝑮𝒊𝒏𝒊</m:t>
                        </m:r>
                        <m:r>
                          <a:rPr lang="en-US" altLang="zh-CN" b="1" i="1" smtClean="0">
                            <a:solidFill>
                              <a:srgbClr val="0000FF"/>
                            </a:solidFill>
                            <a:latin typeface="Cambria Math" panose="02040503050406030204" pitchFamily="18" charset="0"/>
                            <a:cs typeface="Times New Roman" panose="02020603050405020304" pitchFamily="18" charset="0"/>
                          </a:rPr>
                          <m:t>(</m:t>
                        </m:r>
                        <m:sSup>
                          <m:sSupPr>
                            <m:ctrlPr>
                              <a:rPr lang="en-US" altLang="zh-CN" i="1">
                                <a:solidFill>
                                  <a:srgbClr val="0000FF"/>
                                </a:solidFill>
                                <a:latin typeface="Cambria Math" panose="02040503050406030204" pitchFamily="18" charset="0"/>
                                <a:cs typeface="Times New Roman" panose="02020603050405020304" pitchFamily="18" charset="0"/>
                              </a:rPr>
                            </m:ctrlPr>
                          </m:sSupPr>
                          <m:e>
                            <m:r>
                              <a:rPr lang="en-US" altLang="zh-CN" i="1">
                                <a:solidFill>
                                  <a:srgbClr val="0000FF"/>
                                </a:solidFill>
                                <a:latin typeface="Cambria Math" panose="02040503050406030204" pitchFamily="18" charset="0"/>
                                <a:cs typeface="Times New Roman" panose="02020603050405020304" pitchFamily="18" charset="0"/>
                              </a:rPr>
                              <m:t>𝑫</m:t>
                            </m:r>
                          </m:e>
                          <m:sup>
                            <m:r>
                              <a:rPr lang="en-US" altLang="zh-CN" i="1">
                                <a:solidFill>
                                  <a:srgbClr val="0000FF"/>
                                </a:solidFill>
                                <a:latin typeface="Cambria Math" panose="02040503050406030204" pitchFamily="18" charset="0"/>
                                <a:cs typeface="Times New Roman" panose="02020603050405020304" pitchFamily="18" charset="0"/>
                              </a:rPr>
                              <m:t>𝒊</m:t>
                            </m:r>
                          </m:sup>
                        </m:sSup>
                        <m:r>
                          <a:rPr lang="en-US" altLang="zh-CN" b="1" i="1" smtClean="0">
                            <a:solidFill>
                              <a:srgbClr val="0000FF"/>
                            </a:solidFill>
                            <a:latin typeface="Cambria Math" panose="02040503050406030204" pitchFamily="18" charset="0"/>
                            <a:cs typeface="Times New Roman" panose="02020603050405020304" pitchFamily="18" charset="0"/>
                          </a:rPr>
                          <m:t>)</m:t>
                        </m:r>
                      </m:e>
                    </m:nary>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solidFill>
                    <a:srgbClr val="FF0000"/>
                  </a:solidFill>
                  <a:latin typeface="Times New Roman" panose="02020603050405020304" pitchFamily="18" charset="0"/>
                  <a:cs typeface="Times New Roman" panose="02020603050405020304" pitchFamily="18" charset="0"/>
                </a:endParaRPr>
              </a:p>
              <a:p>
                <a:pPr lvl="1"/>
                <a:endParaRPr lang="en-US" altLang="zh-CN"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E15B92-8785-4D56-A09E-2D898E766710}"/>
                  </a:ext>
                </a:extLst>
              </p:cNvPr>
              <p:cNvSpPr>
                <a:spLocks noGrp="1" noRot="1" noChangeAspect="1" noMove="1" noResize="1" noEditPoints="1" noAdjustHandles="1" noChangeArrowheads="1" noChangeShapeType="1" noTextEdit="1"/>
              </p:cNvSpPr>
              <p:nvPr>
                <p:ph idx="1"/>
              </p:nvPr>
            </p:nvSpPr>
            <p:spPr>
              <a:blipFill>
                <a:blip r:embed="rId2"/>
                <a:stretch>
                  <a:fillRect l="-784" t="-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810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8B83-C629-4E35-84FD-F5F1CA8843A0}"/>
              </a:ext>
            </a:extLst>
          </p:cNvPr>
          <p:cNvSpPr>
            <a:spLocks noGrp="1"/>
          </p:cNvSpPr>
          <p:nvPr>
            <p:ph type="title"/>
          </p:nvPr>
        </p:nvSpPr>
        <p:spPr/>
        <p:txBody>
          <a:bodyPr/>
          <a:lstStyle/>
          <a:p>
            <a:r>
              <a:rPr lang="en-US" altLang="zh-CN" dirty="0"/>
              <a:t>CART</a:t>
            </a:r>
            <a:endParaRPr lang="zh-CN" altLang="en-US" dirty="0"/>
          </a:p>
        </p:txBody>
      </p:sp>
      <p:sp>
        <p:nvSpPr>
          <p:cNvPr id="3" name="内容占位符 2">
            <a:extLst>
              <a:ext uri="{FF2B5EF4-FFF2-40B4-BE49-F238E27FC236}">
                <a16:creationId xmlns:a16="http://schemas.microsoft.com/office/drawing/2014/main" id="{01573142-90BC-4D48-9C9F-9324AB1A36FA}"/>
              </a:ext>
            </a:extLst>
          </p:cNvPr>
          <p:cNvSpPr>
            <a:spLocks noGrp="1"/>
          </p:cNvSpPr>
          <p:nvPr>
            <p:ph idx="1"/>
          </p:nvPr>
        </p:nvSpPr>
        <p:spPr/>
        <p:txBody>
          <a:bodyPr/>
          <a:lstStyle/>
          <a:p>
            <a:r>
              <a:rPr lang="zh-CN" altLang="en-US" dirty="0"/>
              <a:t>分类树</a:t>
            </a:r>
            <a:endParaRPr lang="en-US" altLang="zh-CN" dirty="0"/>
          </a:p>
          <a:p>
            <a:pPr lvl="1"/>
            <a:r>
              <a:rPr lang="zh-CN" altLang="en-US" dirty="0"/>
              <a:t>是否已婚</a:t>
            </a:r>
            <a:endParaRPr lang="en-US" altLang="zh-CN" dirty="0"/>
          </a:p>
          <a:p>
            <a:pPr lvl="1"/>
            <a:endParaRPr lang="en-US" altLang="zh-CN" dirty="0"/>
          </a:p>
          <a:p>
            <a:r>
              <a:rPr lang="zh-CN" altLang="en-US" dirty="0"/>
              <a:t>学生，非学生</a:t>
            </a:r>
            <a:endParaRPr lang="en-US" altLang="zh-CN" dirty="0"/>
          </a:p>
          <a:p>
            <a:r>
              <a:rPr lang="zh-CN" altLang="en-US" dirty="0"/>
              <a:t>老师，非老师</a:t>
            </a:r>
            <a:endParaRPr lang="en-US" altLang="zh-CN" dirty="0"/>
          </a:p>
          <a:p>
            <a:r>
              <a:rPr lang="zh-CN" altLang="en-US" dirty="0"/>
              <a:t>上班族，非上班族</a:t>
            </a:r>
          </a:p>
        </p:txBody>
      </p:sp>
      <p:pic>
        <p:nvPicPr>
          <p:cNvPr id="4" name="图片 3">
            <a:extLst>
              <a:ext uri="{FF2B5EF4-FFF2-40B4-BE49-F238E27FC236}">
                <a16:creationId xmlns:a16="http://schemas.microsoft.com/office/drawing/2014/main" id="{309E0A1E-7DAF-4CA5-9F75-7E3D33BFB940}"/>
              </a:ext>
            </a:extLst>
          </p:cNvPr>
          <p:cNvPicPr>
            <a:picLocks noChangeAspect="1"/>
          </p:cNvPicPr>
          <p:nvPr/>
        </p:nvPicPr>
        <p:blipFill>
          <a:blip r:embed="rId2"/>
          <a:stretch>
            <a:fillRect/>
          </a:stretch>
        </p:blipFill>
        <p:spPr>
          <a:xfrm>
            <a:off x="5158380" y="211246"/>
            <a:ext cx="6789229" cy="6616727"/>
          </a:xfrm>
          <a:prstGeom prst="rect">
            <a:avLst/>
          </a:prstGeom>
        </p:spPr>
      </p:pic>
      <p:sp>
        <p:nvSpPr>
          <p:cNvPr id="5" name="矩形 4">
            <a:extLst>
              <a:ext uri="{FF2B5EF4-FFF2-40B4-BE49-F238E27FC236}">
                <a16:creationId xmlns:a16="http://schemas.microsoft.com/office/drawing/2014/main" id="{14B4AF81-6F17-4BA3-9A52-FE3BB7E36E55}"/>
              </a:ext>
            </a:extLst>
          </p:cNvPr>
          <p:cNvSpPr/>
          <p:nvPr/>
        </p:nvSpPr>
        <p:spPr>
          <a:xfrm>
            <a:off x="8437418" y="369832"/>
            <a:ext cx="1662546" cy="6222991"/>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288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8B83-C629-4E35-84FD-F5F1CA8843A0}"/>
              </a:ext>
            </a:extLst>
          </p:cNvPr>
          <p:cNvSpPr>
            <a:spLocks noGrp="1"/>
          </p:cNvSpPr>
          <p:nvPr>
            <p:ph type="title"/>
          </p:nvPr>
        </p:nvSpPr>
        <p:spPr/>
        <p:txBody>
          <a:bodyPr/>
          <a:lstStyle/>
          <a:p>
            <a:r>
              <a:rPr lang="en-US" altLang="zh-CN" dirty="0"/>
              <a:t>CART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1573142-90BC-4D48-9C9F-9324AB1A36FA}"/>
                  </a:ext>
                </a:extLst>
              </p:cNvPr>
              <p:cNvSpPr>
                <a:spLocks noGrp="1"/>
              </p:cNvSpPr>
              <p:nvPr>
                <p:ph idx="1"/>
              </p:nvPr>
            </p:nvSpPr>
            <p:spPr/>
            <p:txBody>
              <a:bodyPr>
                <a:normAutofit lnSpcReduction="10000"/>
              </a:bodyPr>
              <a:lstStyle/>
              <a:p>
                <a:r>
                  <a:rPr lang="zh-CN" altLang="en-US" dirty="0"/>
                  <a:t>学生，非学生</a:t>
                </a:r>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𝟑</m:t>
                        </m:r>
                      </m:num>
                      <m:den>
                        <m:r>
                          <a:rPr lang="en-US" altLang="zh-CN" b="1" i="1" smtClean="0">
                            <a:latin typeface="Cambria Math" panose="02040503050406030204" pitchFamily="18" charset="0"/>
                          </a:rPr>
                          <m:t>𝟕</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𝟐</m:t>
                                </m:r>
                              </m:num>
                              <m:den>
                                <m:r>
                                  <a:rPr lang="en-US" altLang="zh-CN" b="1" i="1" smtClean="0">
                                    <a:latin typeface="Cambria Math" panose="02040503050406030204" pitchFamily="18" charset="0"/>
                                  </a:rPr>
                                  <m:t>𝟑</m:t>
                                </m:r>
                              </m:den>
                            </m:f>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i="1">
                                    <a:latin typeface="Cambria Math" panose="02040503050406030204" pitchFamily="18" charset="0"/>
                                  </a:rPr>
                                  <m:t>𝟑</m:t>
                                </m:r>
                              </m:den>
                            </m:f>
                          </m:e>
                        </m:d>
                      </m:e>
                      <m:sup>
                        <m:r>
                          <a:rPr lang="en-US" altLang="zh-CN" i="1">
                            <a:latin typeface="Cambria Math" panose="02040503050406030204" pitchFamily="18" charset="0"/>
                          </a:rPr>
                          <m:t>𝟐</m:t>
                        </m:r>
                      </m:sup>
                    </m:sSup>
                    <m:r>
                      <a:rPr lang="en-US" altLang="zh-CN" b="1" i="1" smtClean="0">
                        <a:latin typeface="Cambria Math" panose="02040503050406030204" pitchFamily="18" charset="0"/>
                      </a:rPr>
                      <m:t>)</m:t>
                    </m:r>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𝟒</m:t>
                        </m:r>
                      </m:num>
                      <m:den>
                        <m:r>
                          <a:rPr lang="en-US" altLang="zh-CN" i="1">
                            <a:latin typeface="Cambria Math" panose="02040503050406030204" pitchFamily="18" charset="0"/>
                          </a:rPr>
                          <m:t>𝟕</m:t>
                        </m:r>
                      </m:den>
                    </m:f>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𝟒</m:t>
                                </m:r>
                              </m:den>
                            </m:f>
                          </m:e>
                        </m:d>
                      </m:e>
                      <m:sup>
                        <m:r>
                          <a:rPr lang="en-US" altLang="zh-CN" i="1">
                            <a:latin typeface="Cambria Math" panose="02040503050406030204" pitchFamily="18" charset="0"/>
                          </a:rPr>
                          <m:t>𝟐</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𝟑</m:t>
                                </m:r>
                              </m:num>
                              <m:den>
                                <m:r>
                                  <a:rPr lang="en-US" altLang="zh-CN" b="1" i="1" smtClean="0">
                                    <a:latin typeface="Cambria Math" panose="02040503050406030204" pitchFamily="18" charset="0"/>
                                  </a:rPr>
                                  <m:t>𝟒</m:t>
                                </m:r>
                              </m:den>
                            </m:f>
                          </m:e>
                        </m:d>
                      </m:e>
                      <m:sup>
                        <m:r>
                          <a:rPr lang="en-US" altLang="zh-CN" i="1">
                            <a:latin typeface="Cambria Math" panose="02040503050406030204" pitchFamily="18" charset="0"/>
                          </a:rPr>
                          <m:t>𝟐</m:t>
                        </m:r>
                      </m:sup>
                    </m:sSup>
                    <m:r>
                      <a:rPr lang="en-US" altLang="zh-CN" i="1">
                        <a:latin typeface="Cambria Math" panose="02040503050406030204" pitchFamily="18" charset="0"/>
                      </a:rPr>
                      <m:t>)</m:t>
                    </m:r>
                  </m:oMath>
                </a14:m>
                <a:endParaRPr lang="en-US" altLang="zh-CN" dirty="0"/>
              </a:p>
              <a:p>
                <a:pPr lvl="1"/>
                <a:r>
                  <a:rPr lang="en-US" altLang="zh-CN" dirty="0"/>
                  <a:t>0.4</a:t>
                </a:r>
              </a:p>
              <a:p>
                <a:r>
                  <a:rPr lang="zh-CN" altLang="en-US" dirty="0"/>
                  <a:t>老师，非老师 </a:t>
                </a:r>
                <a:r>
                  <a:rPr lang="en-US" altLang="zh-CN" dirty="0"/>
                  <a:t>0.49</a:t>
                </a:r>
              </a:p>
              <a:p>
                <a:r>
                  <a:rPr lang="zh-CN" altLang="en-US" dirty="0">
                    <a:solidFill>
                      <a:srgbClr val="FF0000"/>
                    </a:solidFill>
                  </a:rPr>
                  <a:t>上班族，非上班族 </a:t>
                </a:r>
                <a:r>
                  <a:rPr lang="en-US" altLang="zh-CN" dirty="0">
                    <a:solidFill>
                      <a:srgbClr val="FF0000"/>
                    </a:solidFill>
                  </a:rPr>
                  <a:t>0.34</a:t>
                </a:r>
              </a:p>
              <a:p>
                <a:pPr lvl="1"/>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01573142-90BC-4D48-9C9F-9324AB1A36FA}"/>
                  </a:ext>
                </a:extLst>
              </p:cNvPr>
              <p:cNvSpPr>
                <a:spLocks noGrp="1" noRot="1" noChangeAspect="1" noMove="1" noResize="1" noEditPoints="1" noAdjustHandles="1" noChangeArrowheads="1" noChangeShapeType="1" noTextEdit="1"/>
              </p:cNvSpPr>
              <p:nvPr>
                <p:ph idx="1"/>
              </p:nvPr>
            </p:nvSpPr>
            <p:spPr>
              <a:blipFill>
                <a:blip r:embed="rId2"/>
                <a:stretch>
                  <a:fillRect l="-941" b="-10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09E0A1E-7DAF-4CA5-9F75-7E3D33BFB940}"/>
              </a:ext>
            </a:extLst>
          </p:cNvPr>
          <p:cNvPicPr>
            <a:picLocks noChangeAspect="1"/>
          </p:cNvPicPr>
          <p:nvPr/>
        </p:nvPicPr>
        <p:blipFill>
          <a:blip r:embed="rId3"/>
          <a:stretch>
            <a:fillRect/>
          </a:stretch>
        </p:blipFill>
        <p:spPr>
          <a:xfrm>
            <a:off x="5158380" y="211246"/>
            <a:ext cx="6789229" cy="6616727"/>
          </a:xfrm>
          <a:prstGeom prst="rect">
            <a:avLst/>
          </a:prstGeom>
        </p:spPr>
      </p:pic>
      <p:sp>
        <p:nvSpPr>
          <p:cNvPr id="5" name="矩形 4">
            <a:extLst>
              <a:ext uri="{FF2B5EF4-FFF2-40B4-BE49-F238E27FC236}">
                <a16:creationId xmlns:a16="http://schemas.microsoft.com/office/drawing/2014/main" id="{14B4AF81-6F17-4BA3-9A52-FE3BB7E36E55}"/>
              </a:ext>
            </a:extLst>
          </p:cNvPr>
          <p:cNvSpPr/>
          <p:nvPr/>
        </p:nvSpPr>
        <p:spPr>
          <a:xfrm>
            <a:off x="8437418" y="1253330"/>
            <a:ext cx="1662546" cy="1458697"/>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74CFE30-8E2E-443F-B9D3-A295EDDFBDE0}"/>
              </a:ext>
            </a:extLst>
          </p:cNvPr>
          <p:cNvSpPr/>
          <p:nvPr/>
        </p:nvSpPr>
        <p:spPr>
          <a:xfrm>
            <a:off x="8437418" y="5808518"/>
            <a:ext cx="1662546" cy="760059"/>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50FB7DE-0A3D-4227-82B6-54BDA8CA5BD8}"/>
              </a:ext>
            </a:extLst>
          </p:cNvPr>
          <p:cNvSpPr/>
          <p:nvPr/>
        </p:nvSpPr>
        <p:spPr>
          <a:xfrm>
            <a:off x="8437418" y="2712027"/>
            <a:ext cx="1662546" cy="3096491"/>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596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8B83-C629-4E35-84FD-F5F1CA8843A0}"/>
              </a:ext>
            </a:extLst>
          </p:cNvPr>
          <p:cNvSpPr>
            <a:spLocks noGrp="1"/>
          </p:cNvSpPr>
          <p:nvPr>
            <p:ph type="title"/>
          </p:nvPr>
        </p:nvSpPr>
        <p:spPr/>
        <p:txBody>
          <a:bodyPr/>
          <a:lstStyle/>
          <a:p>
            <a:r>
              <a:rPr lang="en-US" altLang="zh-CN" dirty="0"/>
              <a:t>CART</a:t>
            </a:r>
            <a:endParaRPr lang="zh-CN" altLang="en-US" dirty="0"/>
          </a:p>
        </p:txBody>
      </p:sp>
      <p:sp>
        <p:nvSpPr>
          <p:cNvPr id="3" name="内容占位符 2">
            <a:extLst>
              <a:ext uri="{FF2B5EF4-FFF2-40B4-BE49-F238E27FC236}">
                <a16:creationId xmlns:a16="http://schemas.microsoft.com/office/drawing/2014/main" id="{01573142-90BC-4D48-9C9F-9324AB1A36FA}"/>
              </a:ext>
            </a:extLst>
          </p:cNvPr>
          <p:cNvSpPr>
            <a:spLocks noGrp="1"/>
          </p:cNvSpPr>
          <p:nvPr>
            <p:ph idx="1"/>
          </p:nvPr>
        </p:nvSpPr>
        <p:spPr/>
        <p:txBody>
          <a:bodyPr/>
          <a:lstStyle/>
          <a:p>
            <a:r>
              <a:rPr lang="zh-CN" altLang="en-US" dirty="0"/>
              <a:t>回归树</a:t>
            </a:r>
            <a:endParaRPr lang="en-US" altLang="zh-CN" dirty="0"/>
          </a:p>
          <a:p>
            <a:pPr lvl="1"/>
            <a:r>
              <a:rPr lang="zh-CN" altLang="en-US" dirty="0"/>
              <a:t>预测年龄</a:t>
            </a:r>
            <a:endParaRPr lang="en-US" altLang="zh-CN" dirty="0"/>
          </a:p>
          <a:p>
            <a:r>
              <a:rPr lang="zh-CN" altLang="en-US" dirty="0"/>
              <a:t>学生，非学生</a:t>
            </a:r>
            <a:endParaRPr lang="en-US" altLang="zh-CN" dirty="0"/>
          </a:p>
          <a:p>
            <a:r>
              <a:rPr lang="zh-CN" altLang="en-US" dirty="0"/>
              <a:t>老师，非老师</a:t>
            </a:r>
            <a:endParaRPr lang="en-US" altLang="zh-CN" dirty="0"/>
          </a:p>
          <a:p>
            <a:r>
              <a:rPr lang="zh-CN" altLang="en-US" dirty="0"/>
              <a:t>上班族，非上班族</a:t>
            </a:r>
          </a:p>
        </p:txBody>
      </p:sp>
      <p:pic>
        <p:nvPicPr>
          <p:cNvPr id="4" name="图片 3">
            <a:extLst>
              <a:ext uri="{FF2B5EF4-FFF2-40B4-BE49-F238E27FC236}">
                <a16:creationId xmlns:a16="http://schemas.microsoft.com/office/drawing/2014/main" id="{309E0A1E-7DAF-4CA5-9F75-7E3D33BFB940}"/>
              </a:ext>
            </a:extLst>
          </p:cNvPr>
          <p:cNvPicPr>
            <a:picLocks noChangeAspect="1"/>
          </p:cNvPicPr>
          <p:nvPr/>
        </p:nvPicPr>
        <p:blipFill>
          <a:blip r:embed="rId2"/>
          <a:stretch>
            <a:fillRect/>
          </a:stretch>
        </p:blipFill>
        <p:spPr>
          <a:xfrm>
            <a:off x="5158380" y="211246"/>
            <a:ext cx="6789229" cy="6616727"/>
          </a:xfrm>
          <a:prstGeom prst="rect">
            <a:avLst/>
          </a:prstGeom>
        </p:spPr>
      </p:pic>
      <p:sp>
        <p:nvSpPr>
          <p:cNvPr id="5" name="矩形 4">
            <a:extLst>
              <a:ext uri="{FF2B5EF4-FFF2-40B4-BE49-F238E27FC236}">
                <a16:creationId xmlns:a16="http://schemas.microsoft.com/office/drawing/2014/main" id="{14B4AF81-6F17-4BA3-9A52-FE3BB7E36E55}"/>
              </a:ext>
            </a:extLst>
          </p:cNvPr>
          <p:cNvSpPr/>
          <p:nvPr/>
        </p:nvSpPr>
        <p:spPr>
          <a:xfrm>
            <a:off x="8437418" y="369832"/>
            <a:ext cx="1662546" cy="6222991"/>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482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8B83-C629-4E35-84FD-F5F1CA8843A0}"/>
              </a:ext>
            </a:extLst>
          </p:cNvPr>
          <p:cNvSpPr>
            <a:spLocks noGrp="1"/>
          </p:cNvSpPr>
          <p:nvPr>
            <p:ph type="title"/>
          </p:nvPr>
        </p:nvSpPr>
        <p:spPr/>
        <p:txBody>
          <a:bodyPr/>
          <a:lstStyle/>
          <a:p>
            <a:r>
              <a:rPr lang="en-US" altLang="zh-CN" dirty="0"/>
              <a:t>CART</a:t>
            </a:r>
            <a:endParaRPr lang="zh-CN" altLang="en-US" dirty="0"/>
          </a:p>
        </p:txBody>
      </p:sp>
      <p:sp>
        <p:nvSpPr>
          <p:cNvPr id="3" name="内容占位符 2">
            <a:extLst>
              <a:ext uri="{FF2B5EF4-FFF2-40B4-BE49-F238E27FC236}">
                <a16:creationId xmlns:a16="http://schemas.microsoft.com/office/drawing/2014/main" id="{01573142-90BC-4D48-9C9F-9324AB1A36FA}"/>
              </a:ext>
            </a:extLst>
          </p:cNvPr>
          <p:cNvSpPr>
            <a:spLocks noGrp="1"/>
          </p:cNvSpPr>
          <p:nvPr>
            <p:ph idx="1"/>
          </p:nvPr>
        </p:nvSpPr>
        <p:spPr/>
        <p:txBody>
          <a:bodyPr/>
          <a:lstStyle/>
          <a:p>
            <a:r>
              <a:rPr lang="zh-CN" altLang="en-US" dirty="0"/>
              <a:t>学生，非学生</a:t>
            </a:r>
            <a:endParaRPr lang="en-US" altLang="zh-CN" dirty="0"/>
          </a:p>
          <a:p>
            <a:pPr lvl="1"/>
            <a:endParaRPr lang="en-US" altLang="zh-CN" dirty="0"/>
          </a:p>
          <a:p>
            <a:pPr lvl="1"/>
            <a:endParaRPr lang="en-US" altLang="zh-CN" dirty="0"/>
          </a:p>
          <a:p>
            <a:pPr lvl="1"/>
            <a:r>
              <a:rPr lang="en-US" altLang="zh-CN" dirty="0"/>
              <a:t>22.64</a:t>
            </a:r>
          </a:p>
          <a:p>
            <a:r>
              <a:rPr lang="zh-CN" altLang="en-US" dirty="0">
                <a:solidFill>
                  <a:srgbClr val="FF0000"/>
                </a:solidFill>
              </a:rPr>
              <a:t>老师，非老师 </a:t>
            </a:r>
            <a:r>
              <a:rPr lang="en-US" altLang="zh-CN" dirty="0">
                <a:solidFill>
                  <a:srgbClr val="FF0000"/>
                </a:solidFill>
              </a:rPr>
              <a:t>16.36</a:t>
            </a:r>
          </a:p>
          <a:p>
            <a:r>
              <a:rPr lang="zh-CN" altLang="en-US" dirty="0"/>
              <a:t>上班族，非上班族 </a:t>
            </a:r>
            <a:r>
              <a:rPr lang="en-US" altLang="zh-CN" dirty="0"/>
              <a:t>21.14</a:t>
            </a:r>
          </a:p>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309E0A1E-7DAF-4CA5-9F75-7E3D33BFB940}"/>
              </a:ext>
            </a:extLst>
          </p:cNvPr>
          <p:cNvPicPr>
            <a:picLocks noChangeAspect="1"/>
          </p:cNvPicPr>
          <p:nvPr/>
        </p:nvPicPr>
        <p:blipFill>
          <a:blip r:embed="rId3"/>
          <a:stretch>
            <a:fillRect/>
          </a:stretch>
        </p:blipFill>
        <p:spPr>
          <a:xfrm>
            <a:off x="5158380" y="211246"/>
            <a:ext cx="6789229" cy="6616727"/>
          </a:xfrm>
          <a:prstGeom prst="rect">
            <a:avLst/>
          </a:prstGeom>
        </p:spPr>
      </p:pic>
      <p:sp>
        <p:nvSpPr>
          <p:cNvPr id="5" name="矩形 4">
            <a:extLst>
              <a:ext uri="{FF2B5EF4-FFF2-40B4-BE49-F238E27FC236}">
                <a16:creationId xmlns:a16="http://schemas.microsoft.com/office/drawing/2014/main" id="{14B4AF81-6F17-4BA3-9A52-FE3BB7E36E55}"/>
              </a:ext>
            </a:extLst>
          </p:cNvPr>
          <p:cNvSpPr/>
          <p:nvPr/>
        </p:nvSpPr>
        <p:spPr>
          <a:xfrm>
            <a:off x="8437418" y="1253330"/>
            <a:ext cx="1662546" cy="1458697"/>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74CFE30-8E2E-443F-B9D3-A295EDDFBDE0}"/>
              </a:ext>
            </a:extLst>
          </p:cNvPr>
          <p:cNvSpPr/>
          <p:nvPr/>
        </p:nvSpPr>
        <p:spPr>
          <a:xfrm>
            <a:off x="8437418" y="5808518"/>
            <a:ext cx="1662546" cy="760059"/>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50FB7DE-0A3D-4227-82B6-54BDA8CA5BD8}"/>
              </a:ext>
            </a:extLst>
          </p:cNvPr>
          <p:cNvSpPr/>
          <p:nvPr/>
        </p:nvSpPr>
        <p:spPr>
          <a:xfrm>
            <a:off x="8437418" y="2712027"/>
            <a:ext cx="1662546" cy="3096491"/>
          </a:xfrm>
          <a:prstGeom prst="rect">
            <a:avLst/>
          </a:prstGeom>
          <a:noFill/>
          <a:ln w="38100">
            <a:solidFill>
              <a:srgbClr val="009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A4244544-C25E-4726-B037-C1F9889056FB}"/>
                  </a:ext>
                </a:extLst>
              </p:cNvPr>
              <p:cNvSpPr/>
              <p:nvPr/>
            </p:nvSpPr>
            <p:spPr>
              <a:xfrm>
                <a:off x="738444" y="2013442"/>
                <a:ext cx="4359527"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a:latin typeface="Cambria Math" panose="02040503050406030204" pitchFamily="18" charset="0"/>
                            </a:rPr>
                          </m:ctrlPr>
                        </m:radPr>
                        <m:deg/>
                        <m:e>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a:latin typeface="Cambria Math" panose="02040503050406030204" pitchFamily="18" charset="0"/>
                                    </a:rPr>
                                    <m:t>𝟏𝟐</m:t>
                                  </m:r>
                                  <m:r>
                                    <a:rPr lang="en-US" altLang="zh-CN" b="1" i="1">
                                      <a:latin typeface="Cambria Math" panose="02040503050406030204" pitchFamily="18" charset="0"/>
                                    </a:rPr>
                                    <m:t>−</m:t>
                                  </m:r>
                                  <m:r>
                                    <a:rPr lang="en-US" altLang="zh-CN" b="1" i="1">
                                      <a:latin typeface="Cambria Math" panose="02040503050406030204" pitchFamily="18" charset="0"/>
                                    </a:rPr>
                                    <m:t>𝟏𝟕</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a:latin typeface="Cambria Math" panose="02040503050406030204" pitchFamily="18" charset="0"/>
                                    </a:rPr>
                                    <m:t>𝟏𝟖</m:t>
                                  </m:r>
                                  <m:r>
                                    <a:rPr lang="en-US" altLang="zh-CN" b="1" i="1">
                                      <a:latin typeface="Cambria Math" panose="02040503050406030204" pitchFamily="18" charset="0"/>
                                    </a:rPr>
                                    <m:t>−</m:t>
                                  </m:r>
                                  <m:r>
                                    <a:rPr lang="en-US" altLang="zh-CN" b="1" i="1">
                                      <a:latin typeface="Cambria Math" panose="02040503050406030204" pitchFamily="18" charset="0"/>
                                    </a:rPr>
                                    <m:t>𝟏𝟕</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a:latin typeface="Cambria Math" panose="02040503050406030204" pitchFamily="18" charset="0"/>
                                    </a:rPr>
                                    <m:t>𝟐𝟏</m:t>
                                  </m:r>
                                  <m:r>
                                    <a:rPr lang="en-US" altLang="zh-CN" b="1" i="1">
                                      <a:latin typeface="Cambria Math" panose="02040503050406030204" pitchFamily="18" charset="0"/>
                                    </a:rPr>
                                    <m:t>−</m:t>
                                  </m:r>
                                  <m:r>
                                    <a:rPr lang="en-US" altLang="zh-CN" b="1" i="1">
                                      <a:latin typeface="Cambria Math" panose="02040503050406030204" pitchFamily="18" charset="0"/>
                                    </a:rPr>
                                    <m:t>𝟏𝟕</m:t>
                                  </m:r>
                                </m:e>
                              </m:d>
                            </m:e>
                            <m:sup>
                              <m:r>
                                <a:rPr lang="en-US" altLang="zh-CN" b="1" i="1">
                                  <a:latin typeface="Cambria Math" panose="02040503050406030204" pitchFamily="18" charset="0"/>
                                </a:rPr>
                                <m:t>𝟐</m:t>
                              </m:r>
                            </m:sup>
                          </m:sSup>
                        </m:e>
                      </m:rad>
                    </m:oMath>
                  </m:oMathPara>
                </a14:m>
                <a:endParaRPr lang="zh-CN" altLang="en-US" dirty="0"/>
              </a:p>
            </p:txBody>
          </p:sp>
        </mc:Choice>
        <mc:Fallback xmlns="">
          <p:sp>
            <p:nvSpPr>
              <p:cNvPr id="8" name="矩形 7">
                <a:extLst>
                  <a:ext uri="{FF2B5EF4-FFF2-40B4-BE49-F238E27FC236}">
                    <a16:creationId xmlns:a16="http://schemas.microsoft.com/office/drawing/2014/main" id="{A4244544-C25E-4726-B037-C1F9889056FB}"/>
                  </a:ext>
                </a:extLst>
              </p:cNvPr>
              <p:cNvSpPr>
                <a:spLocks noRot="1" noChangeAspect="1" noMove="1" noResize="1" noEditPoints="1" noAdjustHandles="1" noChangeArrowheads="1" noChangeShapeType="1" noTextEdit="1"/>
              </p:cNvSpPr>
              <p:nvPr/>
            </p:nvSpPr>
            <p:spPr>
              <a:xfrm>
                <a:off x="738444" y="2013442"/>
                <a:ext cx="4359527" cy="429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FBB8D17-CA35-4372-854A-964C7B7BC819}"/>
                  </a:ext>
                </a:extLst>
              </p:cNvPr>
              <p:cNvSpPr/>
              <p:nvPr/>
            </p:nvSpPr>
            <p:spPr>
              <a:xfrm>
                <a:off x="722849" y="2712027"/>
                <a:ext cx="6662208"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i="1" smtClean="0">
                              <a:latin typeface="Cambria Math" panose="02040503050406030204" pitchFamily="18" charset="0"/>
                            </a:rPr>
                          </m:ctrlPr>
                        </m:radPr>
                        <m:deg/>
                        <m:e>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𝟐𝟔</m:t>
                                  </m:r>
                                  <m:r>
                                    <a:rPr lang="en-US" altLang="zh-CN" b="1" i="1">
                                      <a:latin typeface="Cambria Math" panose="02040503050406030204" pitchFamily="18" charset="0"/>
                                    </a:rPr>
                                    <m:t>−</m:t>
                                  </m:r>
                                  <m:r>
                                    <a:rPr lang="en-US" altLang="zh-CN" b="1" i="1" smtClean="0">
                                      <a:latin typeface="Cambria Math" panose="02040503050406030204" pitchFamily="18" charset="0"/>
                                    </a:rPr>
                                    <m:t>𝟑𝟒</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𝟒𝟕</m:t>
                                  </m:r>
                                  <m:r>
                                    <a:rPr lang="en-US" altLang="zh-CN" b="1" i="1">
                                      <a:latin typeface="Cambria Math" panose="02040503050406030204" pitchFamily="18" charset="0"/>
                                    </a:rPr>
                                    <m:t>−</m:t>
                                  </m:r>
                                  <m:r>
                                    <a:rPr lang="en-US" altLang="zh-CN" b="1" i="1" smtClean="0">
                                      <a:latin typeface="Cambria Math" panose="02040503050406030204" pitchFamily="18" charset="0"/>
                                    </a:rPr>
                                    <m:t>𝟑𝟒</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𝟑𝟔</m:t>
                                  </m:r>
                                  <m:r>
                                    <a:rPr lang="en-US" altLang="zh-CN" b="1" i="1">
                                      <a:latin typeface="Cambria Math" panose="02040503050406030204" pitchFamily="18" charset="0"/>
                                    </a:rPr>
                                    <m:t>−</m:t>
                                  </m:r>
                                  <m:r>
                                    <a:rPr lang="en-US" altLang="zh-CN" b="1" i="1" smtClean="0">
                                      <a:latin typeface="Cambria Math" panose="02040503050406030204" pitchFamily="18" charset="0"/>
                                    </a:rPr>
                                    <m:t>𝟑𝟒</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e>
                              </m:d>
                            </m:e>
                            <m:sup>
                              <m:r>
                                <a:rPr lang="en-US" altLang="zh-CN" b="1" i="1">
                                  <a:latin typeface="Cambria Math" panose="02040503050406030204" pitchFamily="18" charset="0"/>
                                </a:rPr>
                                <m:t>𝟐</m:t>
                              </m:r>
                            </m:sup>
                          </m:sSup>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𝟐𝟗</m:t>
                                  </m:r>
                                  <m:r>
                                    <a:rPr lang="en-US" altLang="zh-CN" b="1" i="1">
                                      <a:latin typeface="Cambria Math" panose="02040503050406030204" pitchFamily="18" charset="0"/>
                                    </a:rPr>
                                    <m:t>−</m:t>
                                  </m:r>
                                  <m:r>
                                    <a:rPr lang="en-US" altLang="zh-CN" b="1" i="1">
                                      <a:latin typeface="Cambria Math" panose="02040503050406030204" pitchFamily="18" charset="0"/>
                                    </a:rPr>
                                    <m:t>𝟑𝟒</m:t>
                                  </m:r>
                                  <m:r>
                                    <a:rPr lang="en-US" altLang="zh-CN" b="1" i="1">
                                      <a:latin typeface="Cambria Math" panose="02040503050406030204" pitchFamily="18" charset="0"/>
                                    </a:rPr>
                                    <m:t>.</m:t>
                                  </m:r>
                                  <m:r>
                                    <a:rPr lang="en-US" altLang="zh-CN" b="1" i="1">
                                      <a:latin typeface="Cambria Math" panose="02040503050406030204" pitchFamily="18" charset="0"/>
                                    </a:rPr>
                                    <m:t>𝟓</m:t>
                                  </m:r>
                                </m:e>
                              </m:d>
                            </m:e>
                            <m:sup>
                              <m:r>
                                <a:rPr lang="en-US" altLang="zh-CN" b="1" i="1">
                                  <a:latin typeface="Cambria Math" panose="02040503050406030204" pitchFamily="18" charset="0"/>
                                </a:rPr>
                                <m:t>𝟐</m:t>
                              </m:r>
                            </m:sup>
                          </m:sSup>
                        </m:e>
                      </m:rad>
                    </m:oMath>
                  </m:oMathPara>
                </a14:m>
                <a:endParaRPr lang="zh-CN" altLang="en-US" dirty="0"/>
              </a:p>
            </p:txBody>
          </p:sp>
        </mc:Choice>
        <mc:Fallback xmlns="">
          <p:sp>
            <p:nvSpPr>
              <p:cNvPr id="9" name="矩形 8">
                <a:extLst>
                  <a:ext uri="{FF2B5EF4-FFF2-40B4-BE49-F238E27FC236}">
                    <a16:creationId xmlns:a16="http://schemas.microsoft.com/office/drawing/2014/main" id="{FFBB8D17-CA35-4372-854A-964C7B7BC819}"/>
                  </a:ext>
                </a:extLst>
              </p:cNvPr>
              <p:cNvSpPr>
                <a:spLocks noRot="1" noChangeAspect="1" noMove="1" noResize="1" noEditPoints="1" noAdjustHandles="1" noChangeArrowheads="1" noChangeShapeType="1" noTextEdit="1"/>
              </p:cNvSpPr>
              <p:nvPr/>
            </p:nvSpPr>
            <p:spPr>
              <a:xfrm>
                <a:off x="722849" y="2712027"/>
                <a:ext cx="6662208" cy="429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24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4CAC1-AAA0-4A8F-ACAC-8FE41210696D}"/>
              </a:ext>
            </a:extLst>
          </p:cNvPr>
          <p:cNvSpPr>
            <a:spLocks noGrp="1"/>
          </p:cNvSpPr>
          <p:nvPr>
            <p:ph type="title"/>
          </p:nvPr>
        </p:nvSpPr>
        <p:spPr/>
        <p:txBody>
          <a:bodyPr/>
          <a:lstStyle/>
          <a:p>
            <a:r>
              <a:rPr lang="en-US" altLang="zh-CN" dirty="0"/>
              <a:t>CART</a:t>
            </a:r>
            <a:r>
              <a:rPr lang="zh-CN" altLang="en-US" dirty="0"/>
              <a:t>的剪枝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966811-B58A-42EA-A8A1-C9B573892E23}"/>
                  </a:ext>
                </a:extLst>
              </p:cNvPr>
              <p:cNvSpPr>
                <a:spLocks noGrp="1"/>
              </p:cNvSpPr>
              <p:nvPr>
                <p:ph idx="1"/>
              </p:nvPr>
            </p:nvSpPr>
            <p:spPr/>
            <p:txBody>
              <a:bodyPr/>
              <a:lstStyle/>
              <a:p>
                <a:r>
                  <a:rPr lang="zh-CN" altLang="en-US" dirty="0"/>
                  <a:t>对于内部节点</a:t>
                </a:r>
                <a:r>
                  <a:rPr lang="en-US" altLang="zh-CN" dirty="0"/>
                  <a:t>t</a:t>
                </a:r>
              </a:p>
              <a:p>
                <a:pPr lvl="1"/>
                <a:r>
                  <a:rPr lang="zh-CN" altLang="en-US" dirty="0"/>
                  <a:t>以</a:t>
                </a:r>
                <a:r>
                  <a:rPr lang="en-US" altLang="zh-CN" dirty="0"/>
                  <a:t>t</a:t>
                </a:r>
                <a:r>
                  <a:rPr lang="zh-CN" altLang="en-US" dirty="0"/>
                  <a:t>为单节点树的损失函数：</a:t>
                </a:r>
                <a:r>
                  <a:rPr lang="en-US" altLang="zh-CN" b="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𝜶</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𝑪</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oMath>
                </a14:m>
                <a:endParaRPr lang="en-US" altLang="zh-CN" dirty="0"/>
              </a:p>
              <a:p>
                <a:pPr lvl="1"/>
                <a:r>
                  <a:rPr lang="zh-CN" altLang="en-US" dirty="0"/>
                  <a:t>以</a:t>
                </a:r>
                <a:r>
                  <a:rPr lang="en-US" altLang="zh-CN" dirty="0"/>
                  <a:t>t</a:t>
                </a:r>
                <a:r>
                  <a:rPr lang="zh-CN" altLang="en-US" dirty="0"/>
                  <a:t>为根结点的子树的损失函数：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𝜶</m:t>
                        </m:r>
                      </m:sub>
                    </m:sSub>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rPr>
                      <m:t>=</m:t>
                    </m:r>
                    <m:r>
                      <a:rPr lang="en-US" altLang="zh-CN" i="1">
                        <a:latin typeface="Cambria Math" panose="02040503050406030204" pitchFamily="18" charset="0"/>
                      </a:rPr>
                      <m:t>𝑪</m:t>
                    </m:r>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rPr>
                      <m:t>+</m:t>
                    </m:r>
                    <m:r>
                      <a:rPr lang="en-US" altLang="zh-CN" i="1">
                        <a:latin typeface="Cambria Math" panose="02040503050406030204" pitchFamily="18" charset="0"/>
                      </a:rPr>
                      <m:t>𝜶</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endParaRPr lang="en-US" altLang="zh-CN" dirty="0"/>
              </a:p>
              <a:p>
                <a:pPr lvl="1"/>
                <a:r>
                  <a:rPr lang="zh-CN" altLang="en-US" dirty="0"/>
                  <a:t>剪之前肯定是分的最准确的（对于训练集）</a:t>
                </a:r>
                <a:endParaRPr lang="en-US" altLang="zh-CN" dirty="0"/>
              </a:p>
              <a:p>
                <a:pPr lvl="1"/>
                <a14:m>
                  <m:oMath xmlns:m="http://schemas.openxmlformats.org/officeDocument/2006/math">
                    <m:r>
                      <a:rPr lang="en-US" altLang="zh-CN" i="1">
                        <a:latin typeface="Cambria Math" panose="02040503050406030204" pitchFamily="18" charset="0"/>
                      </a:rPr>
                      <m:t>𝜶</m:t>
                    </m:r>
                  </m:oMath>
                </a14:m>
                <a:r>
                  <a:rPr lang="zh-CN" altLang="en-US" dirty="0"/>
                  <a:t>足够小，</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𝜶</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𝑻</m:t>
                            </m:r>
                          </m:e>
                          <m:sub>
                            <m:r>
                              <a:rPr lang="en-US" altLang="zh-CN" i="1">
                                <a:latin typeface="Cambria Math" panose="02040503050406030204" pitchFamily="18" charset="0"/>
                              </a:rPr>
                              <m:t>𝒕</m:t>
                            </m:r>
                          </m:sub>
                        </m:sSub>
                      </m:e>
                    </m:d>
                    <m:r>
                      <a:rPr lang="en-US" altLang="zh-CN" b="1"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𝜶</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𝒕</m:t>
                        </m:r>
                      </m:e>
                    </m:d>
                  </m:oMath>
                </a14:m>
                <a:endParaRPr lang="en-US" altLang="zh-CN" dirty="0"/>
              </a:p>
              <a:p>
                <a:pPr lvl="1"/>
                <a:r>
                  <a:rPr lang="zh-CN" altLang="en-US" dirty="0"/>
                  <a:t>慢慢增加</a:t>
                </a:r>
                <a14:m>
                  <m:oMath xmlns:m="http://schemas.openxmlformats.org/officeDocument/2006/math">
                    <m:r>
                      <a:rPr lang="en-US" altLang="zh-CN" i="1">
                        <a:latin typeface="Cambria Math" panose="02040503050406030204" pitchFamily="18" charset="0"/>
                      </a:rPr>
                      <m:t>𝜶</m:t>
                    </m:r>
                  </m:oMath>
                </a14:m>
                <a:r>
                  <a:rPr lang="zh-CN" altLang="en-US" dirty="0"/>
                  <a:t>，总有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𝜶</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𝑻</m:t>
                            </m:r>
                          </m:e>
                          <m:sub>
                            <m:r>
                              <a:rPr lang="en-US" altLang="zh-CN" i="1">
                                <a:latin typeface="Cambria Math" panose="02040503050406030204" pitchFamily="18" charset="0"/>
                              </a:rPr>
                              <m:t>𝒕</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𝜶</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𝒕</m:t>
                        </m:r>
                      </m:e>
                    </m:d>
                  </m:oMath>
                </a14:m>
                <a:r>
                  <a:rPr lang="zh-CN" altLang="en-US" dirty="0"/>
                  <a:t>，此时，由于剪枝后节点少，则进行剪枝</a:t>
                </a:r>
                <a:endParaRPr lang="en-US" altLang="zh-CN" dirty="0"/>
              </a:p>
              <a:p>
                <a:pPr lvl="2"/>
                <a14:m>
                  <m:oMath xmlns:m="http://schemas.openxmlformats.org/officeDocument/2006/math">
                    <m:r>
                      <a:rPr lang="en-US" altLang="zh-CN" sz="2400" i="1">
                        <a:latin typeface="Cambria Math" panose="02040503050406030204" pitchFamily="18" charset="0"/>
                      </a:rPr>
                      <m:t>𝜶</m:t>
                    </m:r>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𝑪</m:t>
                            </m:r>
                          </m:e>
                          <m:sub>
                            <m:r>
                              <a:rPr lang="en-US" altLang="zh-CN" sz="2400" i="1">
                                <a:latin typeface="Cambria Math" panose="02040503050406030204" pitchFamily="18" charset="0"/>
                              </a:rPr>
                              <m:t>𝜶</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𝑪</m:t>
                            </m:r>
                          </m:e>
                          <m:sub>
                            <m:r>
                              <a:rPr lang="en-US" altLang="zh-CN" sz="2400" i="1">
                                <a:latin typeface="Cambria Math" panose="02040503050406030204" pitchFamily="18" charset="0"/>
                              </a:rPr>
                              <m:t>𝜶</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𝑻</m:t>
                                </m:r>
                              </m:e>
                              <m:sub>
                                <m:r>
                                  <a:rPr lang="en-US" altLang="zh-CN" sz="2400" i="1">
                                    <a:latin typeface="Cambria Math" panose="02040503050406030204" pitchFamily="18" charset="0"/>
                                  </a:rPr>
                                  <m:t>𝒕</m:t>
                                </m:r>
                              </m:sub>
                            </m:sSub>
                          </m:e>
                        </m:d>
                      </m:num>
                      <m:den>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𝑻</m:t>
                                </m:r>
                              </m:e>
                              <m:sub>
                                <m:r>
                                  <a:rPr lang="en-US" altLang="zh-CN" sz="2400" b="1" i="1" smtClean="0">
                                    <a:latin typeface="Cambria Math" panose="02040503050406030204" pitchFamily="18" charset="0"/>
                                  </a:rPr>
                                  <m:t>𝒊</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den>
                    </m:f>
                  </m:oMath>
                </a14:m>
                <a:r>
                  <a:rPr lang="en-US" altLang="zh-CN" dirty="0"/>
                  <a:t> </a:t>
                </a:r>
                <a:r>
                  <a:rPr lang="zh-CN" altLang="en-US" sz="2400" dirty="0"/>
                  <a:t>表示剪枝后整体损失程度</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41966811-B58A-42EA-A8A1-C9B573892E23}"/>
                  </a:ext>
                </a:extLst>
              </p:cNvPr>
              <p:cNvSpPr>
                <a:spLocks noGrp="1" noRot="1" noChangeAspect="1" noMove="1" noResize="1" noEditPoints="1" noAdjustHandles="1" noChangeArrowheads="1" noChangeShapeType="1" noTextEdit="1"/>
              </p:cNvSpPr>
              <p:nvPr>
                <p:ph idx="1"/>
              </p:nvPr>
            </p:nvSpPr>
            <p:spPr>
              <a:blipFill>
                <a:blip r:embed="rId3"/>
                <a:stretch>
                  <a:fillRect l="-9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A3BBE86-8325-4F91-B8D3-E51D8C76B0FB}"/>
              </a:ext>
            </a:extLst>
          </p:cNvPr>
          <p:cNvSpPr txBox="1"/>
          <p:nvPr/>
        </p:nvSpPr>
        <p:spPr>
          <a:xfrm rot="20791566">
            <a:off x="7776595" y="2298099"/>
            <a:ext cx="954107" cy="400110"/>
          </a:xfrm>
          <a:prstGeom prst="rect">
            <a:avLst/>
          </a:prstGeom>
          <a:noFill/>
        </p:spPr>
        <p:txBody>
          <a:bodyPr wrap="none" rtlCol="0">
            <a:spAutoFit/>
          </a:bodyPr>
          <a:lstStyle/>
          <a:p>
            <a:r>
              <a:rPr lang="zh-CN" altLang="en-US" sz="2000" dirty="0">
                <a:solidFill>
                  <a:srgbClr val="0070C0"/>
                </a:solidFill>
              </a:rPr>
              <a:t>剪枝后</a:t>
            </a:r>
          </a:p>
        </p:txBody>
      </p:sp>
      <p:sp>
        <p:nvSpPr>
          <p:cNvPr id="5" name="文本框 4">
            <a:extLst>
              <a:ext uri="{FF2B5EF4-FFF2-40B4-BE49-F238E27FC236}">
                <a16:creationId xmlns:a16="http://schemas.microsoft.com/office/drawing/2014/main" id="{3119E22C-FF4B-4957-8DDE-6E00D0B5003B}"/>
              </a:ext>
            </a:extLst>
          </p:cNvPr>
          <p:cNvSpPr txBox="1"/>
          <p:nvPr/>
        </p:nvSpPr>
        <p:spPr>
          <a:xfrm rot="20791566">
            <a:off x="8725950" y="2909505"/>
            <a:ext cx="954107" cy="400110"/>
          </a:xfrm>
          <a:prstGeom prst="rect">
            <a:avLst/>
          </a:prstGeom>
          <a:noFill/>
        </p:spPr>
        <p:txBody>
          <a:bodyPr wrap="none" rtlCol="0">
            <a:spAutoFit/>
          </a:bodyPr>
          <a:lstStyle/>
          <a:p>
            <a:r>
              <a:rPr lang="zh-CN" altLang="en-US" sz="2000" dirty="0">
                <a:solidFill>
                  <a:srgbClr val="0070C0"/>
                </a:solidFill>
              </a:rPr>
              <a:t>剪枝前</a:t>
            </a:r>
          </a:p>
        </p:txBody>
      </p:sp>
    </p:spTree>
    <p:extLst>
      <p:ext uri="{BB962C8B-B14F-4D97-AF65-F5344CB8AC3E}">
        <p14:creationId xmlns:p14="http://schemas.microsoft.com/office/powerpoint/2010/main" val="36131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arn(inVertical)">
                                      <p:cBhvr>
                                        <p:cTn id="33" dur="500"/>
                                        <p:tgtEl>
                                          <p:spTgt spid="3">
                                            <p:txEl>
                                              <p:pRg st="5" end="5"/>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arn(inVertic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4CAC1-AAA0-4A8F-ACAC-8FE41210696D}"/>
              </a:ext>
            </a:extLst>
          </p:cNvPr>
          <p:cNvSpPr>
            <a:spLocks noGrp="1"/>
          </p:cNvSpPr>
          <p:nvPr>
            <p:ph type="title"/>
          </p:nvPr>
        </p:nvSpPr>
        <p:spPr/>
        <p:txBody>
          <a:bodyPr/>
          <a:lstStyle/>
          <a:p>
            <a:r>
              <a:rPr lang="en-US" altLang="zh-CN" dirty="0"/>
              <a:t>CART</a:t>
            </a:r>
            <a:r>
              <a:rPr lang="zh-CN" altLang="en-US" dirty="0"/>
              <a:t>的剪枝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966811-B58A-42EA-A8A1-C9B573892E23}"/>
                  </a:ext>
                </a:extLst>
              </p:cNvPr>
              <p:cNvSpPr>
                <a:spLocks noGrp="1"/>
              </p:cNvSpPr>
              <p:nvPr>
                <p:ph idx="1"/>
              </p:nvPr>
            </p:nvSpPr>
            <p:spPr/>
            <p:txBody>
              <a:bodyPr/>
              <a:lstStyle/>
              <a:p>
                <a14:m>
                  <m:oMath xmlns:m="http://schemas.openxmlformats.org/officeDocument/2006/math">
                    <m:r>
                      <a:rPr lang="en-US" altLang="zh-CN" sz="3200" b="1" i="1" smtClean="0">
                        <a:latin typeface="Cambria Math" panose="02040503050406030204" pitchFamily="18" charset="0"/>
                      </a:rPr>
                      <m:t>𝒈</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𝒕</m:t>
                    </m:r>
                    <m:r>
                      <a:rPr lang="en-US" altLang="zh-CN" sz="3200" b="1" i="1" smtClean="0">
                        <a:latin typeface="Cambria Math" panose="02040503050406030204" pitchFamily="18" charset="0"/>
                      </a:rPr>
                      <m:t>)</m:t>
                    </m:r>
                    <m:r>
                      <a:rPr lang="en-US" altLang="zh-CN" sz="3200" i="1" smtClean="0">
                        <a:latin typeface="Cambria Math" panose="02040503050406030204" pitchFamily="18" charset="0"/>
                      </a:rPr>
                      <m:t>=</m:t>
                    </m:r>
                    <m:f>
                      <m:fPr>
                        <m:ctrlPr>
                          <a:rPr lang="en-US" altLang="zh-CN" sz="320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𝑪</m:t>
                            </m:r>
                          </m:e>
                          <m:sub>
                            <m:r>
                              <a:rPr lang="en-US" altLang="zh-CN" sz="3200" i="1">
                                <a:latin typeface="Cambria Math" panose="02040503050406030204" pitchFamily="18" charset="0"/>
                              </a:rPr>
                              <m:t>𝜶</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𝒕</m:t>
                            </m:r>
                          </m:e>
                        </m:d>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𝑪</m:t>
                            </m:r>
                          </m:e>
                          <m:sub>
                            <m:r>
                              <a:rPr lang="en-US" altLang="zh-CN" sz="3200" i="1">
                                <a:latin typeface="Cambria Math" panose="02040503050406030204" pitchFamily="18" charset="0"/>
                              </a:rPr>
                              <m:t>𝜶</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𝑻</m:t>
                                </m:r>
                              </m:e>
                              <m:sub>
                                <m:r>
                                  <a:rPr lang="en-US" altLang="zh-CN" sz="3200" i="1">
                                    <a:latin typeface="Cambria Math" panose="02040503050406030204" pitchFamily="18" charset="0"/>
                                  </a:rPr>
                                  <m:t>𝒕</m:t>
                                </m:r>
                              </m:sub>
                            </m:sSub>
                          </m:e>
                        </m:d>
                      </m:num>
                      <m:den>
                        <m:d>
                          <m:dPr>
                            <m:begChr m:val="|"/>
                            <m:endChr m:val="|"/>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𝑻</m:t>
                                </m:r>
                              </m:e>
                              <m:sub>
                                <m:r>
                                  <a:rPr lang="en-US" altLang="zh-CN" sz="3200" b="1" i="1" smtClean="0">
                                    <a:latin typeface="Cambria Math" panose="02040503050406030204" pitchFamily="18" charset="0"/>
                                  </a:rPr>
                                  <m:t>𝒊</m:t>
                                </m:r>
                              </m:sub>
                            </m:sSub>
                          </m:e>
                        </m:d>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𝟏</m:t>
                        </m:r>
                      </m:den>
                    </m:f>
                  </m:oMath>
                </a14:m>
                <a:endParaRPr lang="en-US" altLang="zh-CN" dirty="0"/>
              </a:p>
              <a:p>
                <a:r>
                  <a:rPr lang="zh-CN" altLang="en-US" dirty="0"/>
                  <a:t>找到</a:t>
                </a:r>
                <a14:m>
                  <m:oMath xmlns:m="http://schemas.openxmlformats.org/officeDocument/2006/math">
                    <m:r>
                      <a:rPr lang="en-US" altLang="zh-CN" i="1">
                        <a:latin typeface="Cambria Math" panose="02040503050406030204" pitchFamily="18" charset="0"/>
                      </a:rPr>
                      <m:t>𝒈</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m:t>
                    </m:r>
                  </m:oMath>
                </a14:m>
                <a:r>
                  <a:rPr lang="zh-CN" altLang="en-US" dirty="0"/>
                  <a:t>最小的进行剪枝，得到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𝟏</m:t>
                        </m:r>
                      </m:sub>
                    </m:sSub>
                  </m:oMath>
                </a14:m>
                <a:r>
                  <a:rPr lang="zh-CN" altLang="en-US" dirty="0"/>
                  <a:t>，对应的</a:t>
                </a:r>
                <a14:m>
                  <m:oMath xmlns:m="http://schemas.openxmlformats.org/officeDocument/2006/math">
                    <m:r>
                      <a:rPr lang="en-US" altLang="zh-CN" i="1">
                        <a:latin typeface="Cambria Math" panose="02040503050406030204" pitchFamily="18" charset="0"/>
                      </a:rPr>
                      <m:t>𝒈</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𝜶</m:t>
                        </m:r>
                      </m:e>
                      <m:sub>
                        <m:r>
                          <a:rPr lang="en-US" altLang="zh-CN" b="1" i="1" smtClean="0">
                            <a:latin typeface="Cambria Math" panose="02040503050406030204" pitchFamily="18" charset="0"/>
                          </a:rPr>
                          <m:t>𝟏</m:t>
                        </m:r>
                      </m:sub>
                    </m:sSub>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966811-B58A-42EA-A8A1-C9B573892E23}"/>
                  </a:ext>
                </a:extLst>
              </p:cNvPr>
              <p:cNvSpPr>
                <a:spLocks noGrp="1" noRot="1" noChangeAspect="1" noMove="1" noResize="1" noEditPoints="1" noAdjustHandles="1" noChangeArrowheads="1" noChangeShapeType="1" noTextEdit="1"/>
              </p:cNvSpPr>
              <p:nvPr>
                <p:ph idx="1"/>
              </p:nvPr>
            </p:nvSpPr>
            <p:spPr>
              <a:blipFill>
                <a:blip r:embed="rId2"/>
                <a:stretch>
                  <a:fillRect l="-99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886B4E0-2753-4BDF-A078-E963871E8018}"/>
              </a:ext>
            </a:extLst>
          </p:cNvPr>
          <p:cNvPicPr>
            <a:picLocks noChangeAspect="1"/>
          </p:cNvPicPr>
          <p:nvPr/>
        </p:nvPicPr>
        <p:blipFill>
          <a:blip r:embed="rId3"/>
          <a:stretch>
            <a:fillRect/>
          </a:stretch>
        </p:blipFill>
        <p:spPr>
          <a:xfrm>
            <a:off x="1793385" y="3429000"/>
            <a:ext cx="7454524" cy="3415590"/>
          </a:xfrm>
          <a:prstGeom prst="rect">
            <a:avLst/>
          </a:prstGeom>
        </p:spPr>
      </p:pic>
    </p:spTree>
    <p:extLst>
      <p:ext uri="{BB962C8B-B14F-4D97-AF65-F5344CB8AC3E}">
        <p14:creationId xmlns:p14="http://schemas.microsoft.com/office/powerpoint/2010/main" val="337832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8CFA0-3380-45A1-9E78-CC2F8469E918}"/>
              </a:ext>
            </a:extLst>
          </p:cNvPr>
          <p:cNvSpPr>
            <a:spLocks noGrp="1"/>
          </p:cNvSpPr>
          <p:nvPr>
            <p:ph type="title"/>
          </p:nvPr>
        </p:nvSpPr>
        <p:spPr/>
        <p:txBody>
          <a:bodyPr/>
          <a:lstStyle/>
          <a:p>
            <a:r>
              <a:rPr lang="en-US" altLang="zh-CN" dirty="0"/>
              <a:t>CART</a:t>
            </a:r>
            <a:r>
              <a:rPr lang="zh-CN" altLang="en-US" dirty="0"/>
              <a:t>的剪枝</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F3F4F4-269A-45AF-8966-8B58D6EE14F6}"/>
                  </a:ext>
                </a:extLst>
              </p:cNvPr>
              <p:cNvSpPr>
                <a:spLocks noGrp="1"/>
              </p:cNvSpPr>
              <p:nvPr>
                <p:ph idx="1"/>
              </p:nvPr>
            </p:nvSpPr>
            <p:spPr/>
            <p:txBody>
              <a:bodyPr>
                <a:normAutofit/>
              </a:bodyPr>
              <a:lstStyle/>
              <a:p>
                <a:r>
                  <a:rPr lang="zh-CN" altLang="en-US" dirty="0"/>
                  <a:t>首先从</a:t>
                </a:r>
                <a14:m>
                  <m:oMath xmlns:m="http://schemas.openxmlformats.org/officeDocument/2006/math">
                    <m:sSub>
                      <m:sSubPr>
                        <m:ctrlPr>
                          <a:rPr lang="en-US" altLang="zh-CN" i="1" dirty="0">
                            <a:latin typeface="Cambria Math" panose="02040503050406030204" pitchFamily="18" charset="0"/>
                          </a:rPr>
                        </m:ctrlPr>
                      </m:sSubPr>
                      <m:e>
                        <m:r>
                          <m:rPr>
                            <m:nor/>
                          </m:rPr>
                          <a:rPr lang="zh-CN" altLang="en-US" dirty="0"/>
                          <m:t>生成算法产生的决策树</m:t>
                        </m:r>
                        <m:r>
                          <a:rPr lang="en-US" altLang="zh-CN" i="1" dirty="0">
                            <a:latin typeface="Cambria Math" panose="02040503050406030204" pitchFamily="18" charset="0"/>
                          </a:rPr>
                          <m:t>𝑇</m:t>
                        </m:r>
                      </m:e>
                      <m:sub>
                        <m:r>
                          <a:rPr lang="en-US" altLang="zh-CN" i="1" dirty="0">
                            <a:latin typeface="Cambria Math" panose="02040503050406030204" pitchFamily="18" charset="0"/>
                          </a:rPr>
                          <m:t>0</m:t>
                        </m:r>
                      </m:sub>
                    </m:sSub>
                  </m:oMath>
                </a14:m>
                <a:r>
                  <a:rPr lang="zh-CN" altLang="en-US" dirty="0"/>
                  <a:t>低端开始不断剪枝，直到</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𝑇</m:t>
                        </m:r>
                      </m:e>
                      <m:sub>
                        <m:r>
                          <a:rPr lang="en-US" altLang="zh-CN" i="1" dirty="0">
                            <a:latin typeface="Cambria Math" panose="02040503050406030204" pitchFamily="18" charset="0"/>
                          </a:rPr>
                          <m:t>0</m:t>
                        </m:r>
                      </m:sub>
                    </m:sSub>
                  </m:oMath>
                </a14:m>
                <a:r>
                  <a:rPr lang="zh-CN" altLang="en-US" dirty="0"/>
                  <a:t>的根结点，形成一个</a:t>
                </a:r>
                <a:r>
                  <a:rPr lang="zh-CN" altLang="en-US" dirty="0">
                    <a:solidFill>
                      <a:srgbClr val="0000FF"/>
                    </a:solidFill>
                  </a:rPr>
                  <a:t>子树序列</a:t>
                </a:r>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b="0" i="1" dirty="0">
                            <a:latin typeface="Cambria Math" panose="02040503050406030204" pitchFamily="18" charset="0"/>
                          </a:rPr>
                          <m:t>𝑇</m:t>
                        </m:r>
                      </m:e>
                      <m:sub>
                        <m:r>
                          <a:rPr lang="en-US" altLang="zh-CN" b="0" i="1" dirty="0">
                            <a:latin typeface="Cambria Math" panose="02040503050406030204" pitchFamily="18" charset="0"/>
                          </a:rPr>
                          <m:t>0</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a:latin typeface="Cambria Math" panose="02040503050406030204" pitchFamily="18" charset="0"/>
                          </a:rPr>
                          <m:t>𝑇</m:t>
                        </m:r>
                      </m:e>
                      <m:sub>
                        <m:r>
                          <a:rPr lang="en-US" altLang="zh-CN" b="0"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𝑇</m:t>
                        </m:r>
                      </m:e>
                      <m:sub>
                        <m:r>
                          <a:rPr lang="en-US" altLang="zh-CN" b="0" i="1" dirty="0">
                            <a:latin typeface="Cambria Math" panose="02040503050406030204" pitchFamily="18" charset="0"/>
                          </a:rPr>
                          <m:t>𝑛</m:t>
                        </m:r>
                      </m:sub>
                    </m:sSub>
                  </m:oMath>
                </a14:m>
                <a:r>
                  <a:rPr lang="en-US" altLang="zh-CN" dirty="0"/>
                  <a:t>}</a:t>
                </a:r>
                <a:r>
                  <a:rPr lang="zh-CN" altLang="en-US" dirty="0"/>
                  <a:t>。</a:t>
                </a:r>
                <a:endParaRPr lang="en-US" altLang="zh-CN" dirty="0"/>
              </a:p>
              <a:p>
                <a:r>
                  <a:rPr lang="zh-CN" altLang="en-US" dirty="0"/>
                  <a:t>然后通过交叉验证法在独立的</a:t>
                </a:r>
                <a:r>
                  <a:rPr lang="zh-CN" altLang="en-US" dirty="0">
                    <a:solidFill>
                      <a:srgbClr val="0000FF"/>
                    </a:solidFill>
                  </a:rPr>
                  <a:t>验证数据集</a:t>
                </a:r>
                <a:r>
                  <a:rPr lang="zh-CN" altLang="en-US" dirty="0"/>
                  <a:t>上对于子树序列进行测试，从中选取最优子树。</a:t>
                </a:r>
              </a:p>
              <a:p>
                <a:endParaRPr lang="en-US" altLang="zh-CN" dirty="0"/>
              </a:p>
              <a:p>
                <a:r>
                  <a:rPr lang="zh-CN" altLang="en-US" dirty="0"/>
                  <a:t>算法见</a:t>
                </a:r>
                <a:r>
                  <a:rPr lang="en-US" altLang="zh-CN" dirty="0"/>
                  <a:t>5.7</a:t>
                </a:r>
                <a:endParaRPr lang="zh-CN" altLang="en-US" dirty="0"/>
              </a:p>
            </p:txBody>
          </p:sp>
        </mc:Choice>
        <mc:Fallback xmlns="">
          <p:sp>
            <p:nvSpPr>
              <p:cNvPr id="3" name="内容占位符 2">
                <a:extLst>
                  <a:ext uri="{FF2B5EF4-FFF2-40B4-BE49-F238E27FC236}">
                    <a16:creationId xmlns:a16="http://schemas.microsoft.com/office/drawing/2014/main" id="{29F3F4F4-269A-45AF-8966-8B58D6EE14F6}"/>
                  </a:ext>
                </a:extLst>
              </p:cNvPr>
              <p:cNvSpPr>
                <a:spLocks noGrp="1" noRot="1" noChangeAspect="1" noMove="1" noResize="1" noEditPoints="1" noAdjustHandles="1" noChangeArrowheads="1" noChangeShapeType="1" noTextEdit="1"/>
              </p:cNvSpPr>
              <p:nvPr>
                <p:ph idx="1"/>
              </p:nvPr>
            </p:nvSpPr>
            <p:spPr>
              <a:xfrm>
                <a:off x="890452" y="1253331"/>
                <a:ext cx="10539548" cy="5459196"/>
              </a:xfrm>
              <a:blipFill>
                <a:blip r:embed="rId3"/>
                <a:stretch>
                  <a:fillRect l="-10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716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A34A4-F35D-467B-A2B2-96D80F98C832}"/>
              </a:ext>
            </a:extLst>
          </p:cNvPr>
          <p:cNvSpPr>
            <a:spLocks noGrp="1"/>
          </p:cNvSpPr>
          <p:nvPr>
            <p:ph type="title"/>
          </p:nvPr>
        </p:nvSpPr>
        <p:spPr/>
        <p:txBody>
          <a:bodyPr/>
          <a:lstStyle/>
          <a:p>
            <a:r>
              <a:rPr lang="zh-CN" altLang="en-US" dirty="0"/>
              <a:t>决策树模型</a:t>
            </a:r>
          </a:p>
        </p:txBody>
      </p:sp>
      <p:sp>
        <p:nvSpPr>
          <p:cNvPr id="3" name="内容占位符 2">
            <a:extLst>
              <a:ext uri="{FF2B5EF4-FFF2-40B4-BE49-F238E27FC236}">
                <a16:creationId xmlns:a16="http://schemas.microsoft.com/office/drawing/2014/main" id="{75F22C20-E172-4FB5-9ECB-3056CF92F22E}"/>
              </a:ext>
            </a:extLst>
          </p:cNvPr>
          <p:cNvSpPr>
            <a:spLocks noGrp="1"/>
          </p:cNvSpPr>
          <p:nvPr>
            <p:ph idx="1"/>
          </p:nvPr>
        </p:nvSpPr>
        <p:spPr/>
        <p:txBody>
          <a:bodyPr/>
          <a:lstStyle/>
          <a:p>
            <a:r>
              <a:rPr lang="zh-CN" altLang="en-US" dirty="0">
                <a:solidFill>
                  <a:srgbClr val="FF0000"/>
                </a:solidFill>
              </a:rPr>
              <a:t>决策树</a:t>
            </a:r>
            <a:endParaRPr lang="en-US" altLang="zh-CN" dirty="0">
              <a:solidFill>
                <a:srgbClr val="FF0000"/>
              </a:solidFill>
            </a:endParaRPr>
          </a:p>
          <a:p>
            <a:pPr lvl="1"/>
            <a:r>
              <a:rPr lang="zh-CN" altLang="en-US" dirty="0"/>
              <a:t>分类决策树模型是一种描述对实例进行分类的</a:t>
            </a:r>
            <a:r>
              <a:rPr lang="zh-CN" altLang="en-US" dirty="0">
                <a:solidFill>
                  <a:srgbClr val="0085B4"/>
                </a:solidFill>
              </a:rPr>
              <a:t>树形结构</a:t>
            </a:r>
            <a:endParaRPr lang="en-US" altLang="zh-CN" dirty="0">
              <a:solidFill>
                <a:srgbClr val="0085B4"/>
              </a:solidFill>
            </a:endParaRPr>
          </a:p>
          <a:p>
            <a:pPr lvl="1"/>
            <a:r>
              <a:rPr lang="zh-CN" altLang="en-US" dirty="0"/>
              <a:t>结点</a:t>
            </a:r>
            <a:r>
              <a:rPr lang="en-US" altLang="zh-CN" dirty="0"/>
              <a:t>+</a:t>
            </a:r>
            <a:r>
              <a:rPr lang="zh-CN" altLang="en-US" dirty="0"/>
              <a:t>有向边</a:t>
            </a:r>
            <a:endParaRPr lang="en-US" altLang="zh-CN" dirty="0"/>
          </a:p>
          <a:p>
            <a:pPr lvl="1"/>
            <a:r>
              <a:rPr lang="zh-CN" altLang="en-US" dirty="0"/>
              <a:t>内部结点：特征或者属性</a:t>
            </a:r>
            <a:endParaRPr lang="en-US" altLang="zh-CN" dirty="0"/>
          </a:p>
          <a:p>
            <a:pPr lvl="1"/>
            <a:r>
              <a:rPr lang="zh-CN" altLang="en-US" dirty="0"/>
              <a:t>叶节点：类</a:t>
            </a:r>
            <a:endParaRPr lang="en-US" altLang="zh-CN" dirty="0"/>
          </a:p>
          <a:p>
            <a:r>
              <a:rPr lang="zh-CN" altLang="en-US" dirty="0">
                <a:solidFill>
                  <a:srgbClr val="FF0000"/>
                </a:solidFill>
              </a:rPr>
              <a:t>目的</a:t>
            </a:r>
            <a:r>
              <a:rPr lang="zh-CN" altLang="en-US" dirty="0"/>
              <a:t>：产生一棵泛化能力强的决策树，即处理未见实例能力很强</a:t>
            </a:r>
          </a:p>
        </p:txBody>
      </p:sp>
      <p:pic>
        <p:nvPicPr>
          <p:cNvPr id="4" name="图片 3">
            <a:extLst>
              <a:ext uri="{FF2B5EF4-FFF2-40B4-BE49-F238E27FC236}">
                <a16:creationId xmlns:a16="http://schemas.microsoft.com/office/drawing/2014/main" id="{90BB3D65-9481-436C-B71E-30DC0AD1C66C}"/>
              </a:ext>
            </a:extLst>
          </p:cNvPr>
          <p:cNvPicPr>
            <a:picLocks noChangeAspect="1"/>
          </p:cNvPicPr>
          <p:nvPr/>
        </p:nvPicPr>
        <p:blipFill>
          <a:blip r:embed="rId3"/>
          <a:stretch>
            <a:fillRect/>
          </a:stretch>
        </p:blipFill>
        <p:spPr>
          <a:xfrm>
            <a:off x="8933931" y="1478294"/>
            <a:ext cx="3012723" cy="3199922"/>
          </a:xfrm>
          <a:prstGeom prst="rect">
            <a:avLst/>
          </a:prstGeom>
        </p:spPr>
      </p:pic>
    </p:spTree>
    <p:extLst>
      <p:ext uri="{BB962C8B-B14F-4D97-AF65-F5344CB8AC3E}">
        <p14:creationId xmlns:p14="http://schemas.microsoft.com/office/powerpoint/2010/main" val="25434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73FF1C-A20E-4FCF-A8E7-91DEDB936B0F}"/>
              </a:ext>
            </a:extLst>
          </p:cNvPr>
          <p:cNvGrpSpPr/>
          <p:nvPr/>
        </p:nvGrpSpPr>
        <p:grpSpPr>
          <a:xfrm>
            <a:off x="696286" y="1388915"/>
            <a:ext cx="11019600" cy="4298697"/>
            <a:chOff x="696286" y="1388915"/>
            <a:chExt cx="11019600" cy="4298697"/>
          </a:xfrm>
        </p:grpSpPr>
        <p:pic>
          <p:nvPicPr>
            <p:cNvPr id="4" name="图片 3">
              <a:extLst>
                <a:ext uri="{FF2B5EF4-FFF2-40B4-BE49-F238E27FC236}">
                  <a16:creationId xmlns:a16="http://schemas.microsoft.com/office/drawing/2014/main" id="{6FC2119D-67C3-4E16-8273-0C9597BD6A9E}"/>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696286" y="1400012"/>
              <a:ext cx="11019600" cy="4287600"/>
            </a:xfrm>
            <a:prstGeom prst="rect">
              <a:avLst/>
            </a:prstGeom>
          </p:spPr>
        </p:pic>
        <p:sp>
          <p:nvSpPr>
            <p:cNvPr id="13" name="矩形 12">
              <a:extLst>
                <a:ext uri="{FF2B5EF4-FFF2-40B4-BE49-F238E27FC236}">
                  <a16:creationId xmlns:a16="http://schemas.microsoft.com/office/drawing/2014/main" id="{59560117-7383-4EAE-9BEB-20270F561047}"/>
                </a:ext>
              </a:extLst>
            </p:cNvPr>
            <p:cNvSpPr/>
            <p:nvPr/>
          </p:nvSpPr>
          <p:spPr>
            <a:xfrm>
              <a:off x="1189962" y="1388915"/>
              <a:ext cx="130687" cy="4276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50F6D7CB-E367-4C21-AD38-1659EB7AEFFE}"/>
                </a:ext>
              </a:extLst>
            </p:cNvPr>
            <p:cNvSpPr/>
            <p:nvPr/>
          </p:nvSpPr>
          <p:spPr>
            <a:xfrm>
              <a:off x="697532" y="1399401"/>
              <a:ext cx="11018354" cy="4288211"/>
            </a:xfrm>
            <a:prstGeom prst="rect">
              <a:avLst/>
            </a:prstGeom>
            <a:solidFill>
              <a:srgbClr val="FDF5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6897370" y="798195"/>
            <a:ext cx="3554095" cy="5261610"/>
          </a:xfrm>
          <a:prstGeom prst="rect">
            <a:avLst/>
          </a:prstGeom>
          <a:solidFill>
            <a:srgbClr val="F3C5DA"/>
          </a:solidFill>
          <a:ln>
            <a:noFill/>
          </a:ln>
          <a:effectLst>
            <a:outerShdw blurRad="508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C68F62E-2008-4480-ABE5-AA8A66BFF35F}"/>
              </a:ext>
            </a:extLst>
          </p:cNvPr>
          <p:cNvSpPr txBox="1"/>
          <p:nvPr/>
        </p:nvSpPr>
        <p:spPr>
          <a:xfrm>
            <a:off x="7361164" y="3158255"/>
            <a:ext cx="2700563"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决策树的扩展</a:t>
            </a:r>
          </a:p>
        </p:txBody>
      </p:sp>
    </p:spTree>
    <p:extLst>
      <p:ext uri="{BB962C8B-B14F-4D97-AF65-F5344CB8AC3E}">
        <p14:creationId xmlns:p14="http://schemas.microsoft.com/office/powerpoint/2010/main" val="20544912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578EF-DB67-4422-90B5-7A484DB79FC6}"/>
              </a:ext>
            </a:extLst>
          </p:cNvPr>
          <p:cNvSpPr>
            <a:spLocks noGrp="1"/>
          </p:cNvSpPr>
          <p:nvPr>
            <p:ph type="title"/>
          </p:nvPr>
        </p:nvSpPr>
        <p:spPr/>
        <p:txBody>
          <a:bodyPr/>
          <a:lstStyle/>
          <a:p>
            <a:r>
              <a:rPr lang="zh-CN" altLang="en-US" dirty="0"/>
              <a:t>连续值处理</a:t>
            </a:r>
          </a:p>
        </p:txBody>
      </p:sp>
      <p:sp>
        <p:nvSpPr>
          <p:cNvPr id="6" name="内容占位符 5">
            <a:extLst>
              <a:ext uri="{FF2B5EF4-FFF2-40B4-BE49-F238E27FC236}">
                <a16:creationId xmlns:a16="http://schemas.microsoft.com/office/drawing/2014/main" id="{D8A82D3C-0B9D-4906-94D0-DD7ED11638C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5F13715-510D-4D9F-9E44-40FB072D32A6}"/>
              </a:ext>
            </a:extLst>
          </p:cNvPr>
          <p:cNvPicPr>
            <a:picLocks noChangeAspect="1"/>
          </p:cNvPicPr>
          <p:nvPr/>
        </p:nvPicPr>
        <p:blipFill>
          <a:blip r:embed="rId2"/>
          <a:stretch>
            <a:fillRect/>
          </a:stretch>
        </p:blipFill>
        <p:spPr>
          <a:xfrm>
            <a:off x="5087514" y="1693110"/>
            <a:ext cx="6885207" cy="4466693"/>
          </a:xfrm>
          <a:prstGeom prst="rect">
            <a:avLst/>
          </a:prstGeom>
        </p:spPr>
      </p:pic>
      <p:sp>
        <p:nvSpPr>
          <p:cNvPr id="5" name="矩形 4">
            <a:extLst>
              <a:ext uri="{FF2B5EF4-FFF2-40B4-BE49-F238E27FC236}">
                <a16:creationId xmlns:a16="http://schemas.microsoft.com/office/drawing/2014/main" id="{E04942AE-B679-4111-94A6-2D2DD06CF357}"/>
              </a:ext>
            </a:extLst>
          </p:cNvPr>
          <p:cNvSpPr/>
          <p:nvPr/>
        </p:nvSpPr>
        <p:spPr>
          <a:xfrm>
            <a:off x="9730409" y="1808922"/>
            <a:ext cx="1401417" cy="4184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71F897A-7830-4A83-8632-BCA8B1A77539}"/>
              </a:ext>
            </a:extLst>
          </p:cNvPr>
          <p:cNvSpPr/>
          <p:nvPr/>
        </p:nvSpPr>
        <p:spPr>
          <a:xfrm>
            <a:off x="1819027" y="1808922"/>
            <a:ext cx="1282147" cy="526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纹理</a:t>
            </a:r>
          </a:p>
        </p:txBody>
      </p:sp>
      <p:cxnSp>
        <p:nvCxnSpPr>
          <p:cNvPr id="9" name="直接连接符 8">
            <a:extLst>
              <a:ext uri="{FF2B5EF4-FFF2-40B4-BE49-F238E27FC236}">
                <a16:creationId xmlns:a16="http://schemas.microsoft.com/office/drawing/2014/main" id="{0C55B3F9-3A9F-41A6-8A9F-B3DE6DB9FD5E}"/>
              </a:ext>
            </a:extLst>
          </p:cNvPr>
          <p:cNvCxnSpPr>
            <a:cxnSpLocks/>
            <a:stCxn id="7" idx="2"/>
          </p:cNvCxnSpPr>
          <p:nvPr/>
        </p:nvCxnSpPr>
        <p:spPr>
          <a:xfrm flipH="1">
            <a:off x="1224669" y="2335696"/>
            <a:ext cx="1235432" cy="6513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DDCD0EA-B799-4CBE-99AD-41C0B4660D46}"/>
              </a:ext>
            </a:extLst>
          </p:cNvPr>
          <p:cNvCxnSpPr>
            <a:cxnSpLocks/>
            <a:stCxn id="7" idx="2"/>
          </p:cNvCxnSpPr>
          <p:nvPr/>
        </p:nvCxnSpPr>
        <p:spPr>
          <a:xfrm flipH="1">
            <a:off x="2460100" y="2335696"/>
            <a:ext cx="1" cy="7537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DF9123F-02BB-444D-B3A9-E0DE3833D356}"/>
              </a:ext>
            </a:extLst>
          </p:cNvPr>
          <p:cNvCxnSpPr>
            <a:cxnSpLocks/>
            <a:stCxn id="7" idx="2"/>
          </p:cNvCxnSpPr>
          <p:nvPr/>
        </p:nvCxnSpPr>
        <p:spPr>
          <a:xfrm>
            <a:off x="2460101" y="2335696"/>
            <a:ext cx="1420395" cy="6423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4A447AC-E5A8-42FC-B224-84020B739524}"/>
              </a:ext>
            </a:extLst>
          </p:cNvPr>
          <p:cNvSpPr txBox="1"/>
          <p:nvPr/>
        </p:nvSpPr>
        <p:spPr>
          <a:xfrm>
            <a:off x="1071896" y="2335696"/>
            <a:ext cx="884663" cy="369332"/>
          </a:xfrm>
          <a:prstGeom prst="rect">
            <a:avLst/>
          </a:prstGeom>
          <a:noFill/>
        </p:spPr>
        <p:txBody>
          <a:bodyPr wrap="square" rtlCol="0">
            <a:spAutoFit/>
          </a:bodyPr>
          <a:lstStyle/>
          <a:p>
            <a:r>
              <a:rPr lang="zh-CN" altLang="en-US" dirty="0"/>
              <a:t>清晰</a:t>
            </a:r>
          </a:p>
        </p:txBody>
      </p:sp>
      <p:sp>
        <p:nvSpPr>
          <p:cNvPr id="17" name="文本框 16">
            <a:extLst>
              <a:ext uri="{FF2B5EF4-FFF2-40B4-BE49-F238E27FC236}">
                <a16:creationId xmlns:a16="http://schemas.microsoft.com/office/drawing/2014/main" id="{33CD7579-9665-434E-8BC6-61979CC032C4}"/>
              </a:ext>
            </a:extLst>
          </p:cNvPr>
          <p:cNvSpPr txBox="1"/>
          <p:nvPr/>
        </p:nvSpPr>
        <p:spPr>
          <a:xfrm>
            <a:off x="2383904" y="2527925"/>
            <a:ext cx="884663" cy="369332"/>
          </a:xfrm>
          <a:prstGeom prst="rect">
            <a:avLst/>
          </a:prstGeom>
          <a:noFill/>
        </p:spPr>
        <p:txBody>
          <a:bodyPr wrap="square" rtlCol="0">
            <a:spAutoFit/>
          </a:bodyPr>
          <a:lstStyle/>
          <a:p>
            <a:r>
              <a:rPr lang="zh-CN" altLang="en-US" dirty="0"/>
              <a:t>稍糊</a:t>
            </a:r>
          </a:p>
        </p:txBody>
      </p:sp>
      <p:sp>
        <p:nvSpPr>
          <p:cNvPr id="18" name="文本框 17">
            <a:extLst>
              <a:ext uri="{FF2B5EF4-FFF2-40B4-BE49-F238E27FC236}">
                <a16:creationId xmlns:a16="http://schemas.microsoft.com/office/drawing/2014/main" id="{28766D1E-C9E1-4651-8A3E-2EFB6B433160}"/>
              </a:ext>
            </a:extLst>
          </p:cNvPr>
          <p:cNvSpPr txBox="1"/>
          <p:nvPr/>
        </p:nvSpPr>
        <p:spPr>
          <a:xfrm>
            <a:off x="3284307" y="2326766"/>
            <a:ext cx="884663" cy="369332"/>
          </a:xfrm>
          <a:prstGeom prst="rect">
            <a:avLst/>
          </a:prstGeom>
          <a:noFill/>
        </p:spPr>
        <p:txBody>
          <a:bodyPr wrap="square" rtlCol="0">
            <a:spAutoFit/>
          </a:bodyPr>
          <a:lstStyle/>
          <a:p>
            <a:r>
              <a:rPr lang="zh-CN" altLang="en-US" dirty="0"/>
              <a:t>模糊</a:t>
            </a:r>
          </a:p>
        </p:txBody>
      </p:sp>
      <p:sp>
        <p:nvSpPr>
          <p:cNvPr id="22" name="矩形: 圆角 21">
            <a:extLst>
              <a:ext uri="{FF2B5EF4-FFF2-40B4-BE49-F238E27FC236}">
                <a16:creationId xmlns:a16="http://schemas.microsoft.com/office/drawing/2014/main" id="{CD9BF6F1-B555-44B4-8FE7-29F83BFA8C62}"/>
              </a:ext>
            </a:extLst>
          </p:cNvPr>
          <p:cNvSpPr/>
          <p:nvPr/>
        </p:nvSpPr>
        <p:spPr>
          <a:xfrm>
            <a:off x="354496" y="3005587"/>
            <a:ext cx="1640095" cy="526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密度</a:t>
            </a:r>
            <a:r>
              <a:rPr lang="en-US" altLang="zh-CN" dirty="0"/>
              <a:t>&lt;=0.381</a:t>
            </a:r>
            <a:endParaRPr lang="zh-CN" altLang="en-US" dirty="0"/>
          </a:p>
        </p:txBody>
      </p:sp>
      <p:sp>
        <p:nvSpPr>
          <p:cNvPr id="24" name="矩形 23">
            <a:extLst>
              <a:ext uri="{FF2B5EF4-FFF2-40B4-BE49-F238E27FC236}">
                <a16:creationId xmlns:a16="http://schemas.microsoft.com/office/drawing/2014/main" id="{995B4FA6-8CB2-4C98-A689-7C6BB95DC31D}"/>
              </a:ext>
            </a:extLst>
          </p:cNvPr>
          <p:cNvSpPr/>
          <p:nvPr/>
        </p:nvSpPr>
        <p:spPr>
          <a:xfrm>
            <a:off x="5327374" y="2156791"/>
            <a:ext cx="6510130" cy="1302026"/>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DE500D5-2213-4361-A245-5D9F3A51BDD0}"/>
              </a:ext>
            </a:extLst>
          </p:cNvPr>
          <p:cNvSpPr/>
          <p:nvPr/>
        </p:nvSpPr>
        <p:spPr>
          <a:xfrm>
            <a:off x="5275052" y="4182790"/>
            <a:ext cx="6510130" cy="240123"/>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B924737-1E60-43A0-A419-EDA27A340877}"/>
              </a:ext>
            </a:extLst>
          </p:cNvPr>
          <p:cNvSpPr/>
          <p:nvPr/>
        </p:nvSpPr>
        <p:spPr>
          <a:xfrm>
            <a:off x="5275052" y="5264717"/>
            <a:ext cx="6510130" cy="240123"/>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2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59DD7-C887-42CE-83F2-8BF32744D0AB}"/>
              </a:ext>
            </a:extLst>
          </p:cNvPr>
          <p:cNvSpPr>
            <a:spLocks noGrp="1"/>
          </p:cNvSpPr>
          <p:nvPr>
            <p:ph type="title"/>
          </p:nvPr>
        </p:nvSpPr>
        <p:spPr/>
        <p:txBody>
          <a:bodyPr/>
          <a:lstStyle/>
          <a:p>
            <a:r>
              <a:rPr lang="zh-CN" altLang="en-US" dirty="0"/>
              <a:t>决策树</a:t>
            </a:r>
            <a:r>
              <a:rPr lang="en-US" altLang="zh-CN" dirty="0"/>
              <a:t>——</a:t>
            </a:r>
            <a:r>
              <a:rPr lang="zh-CN" altLang="en-US" dirty="0"/>
              <a:t>缺失值</a:t>
            </a:r>
          </a:p>
        </p:txBody>
      </p:sp>
      <p:sp>
        <p:nvSpPr>
          <p:cNvPr id="3" name="内容占位符 2">
            <a:extLst>
              <a:ext uri="{FF2B5EF4-FFF2-40B4-BE49-F238E27FC236}">
                <a16:creationId xmlns:a16="http://schemas.microsoft.com/office/drawing/2014/main" id="{B333B8C6-FFAB-4770-B306-46790A2CBC9A}"/>
              </a:ext>
            </a:extLst>
          </p:cNvPr>
          <p:cNvSpPr>
            <a:spLocks noGrp="1"/>
          </p:cNvSpPr>
          <p:nvPr>
            <p:ph idx="1"/>
          </p:nvPr>
        </p:nvSpPr>
        <p:spPr/>
        <p:txBody>
          <a:bodyPr/>
          <a:lstStyle/>
          <a:p>
            <a:r>
              <a:rPr lang="zh-CN" altLang="en-US" dirty="0">
                <a:solidFill>
                  <a:srgbClr val="FF0000"/>
                </a:solidFill>
              </a:rPr>
              <a:t>缺失现象</a:t>
            </a:r>
            <a:endParaRPr lang="en-US" altLang="zh-CN" dirty="0">
              <a:solidFill>
                <a:srgbClr val="FF0000"/>
              </a:solidFill>
            </a:endParaRPr>
          </a:p>
          <a:p>
            <a:pPr lvl="1"/>
            <a:r>
              <a:rPr lang="zh-CN" altLang="en-US" dirty="0"/>
              <a:t>仅使用无缺失的样例？</a:t>
            </a:r>
            <a:r>
              <a:rPr lang="en-US" altLang="zh-CN" dirty="0"/>
              <a:t>—&gt; </a:t>
            </a:r>
            <a:r>
              <a:rPr lang="zh-CN" altLang="en-US" dirty="0"/>
              <a:t>浪费了大量数据</a:t>
            </a:r>
            <a:endParaRPr lang="en-US" altLang="zh-CN" dirty="0"/>
          </a:p>
          <a:p>
            <a:endParaRPr lang="en-US" altLang="zh-CN" dirty="0"/>
          </a:p>
          <a:p>
            <a:r>
              <a:rPr lang="zh-CN" altLang="en-US" dirty="0"/>
              <a:t>使用带缺失值的样例构建决策树</a:t>
            </a:r>
            <a:endParaRPr lang="en-US" altLang="zh-CN" dirty="0"/>
          </a:p>
          <a:p>
            <a:pPr lvl="1"/>
            <a:r>
              <a:rPr lang="zh-CN" altLang="en-US" dirty="0"/>
              <a:t>属性划分问题</a:t>
            </a:r>
            <a:endParaRPr lang="en-US" altLang="zh-CN" dirty="0"/>
          </a:p>
          <a:p>
            <a:pPr lvl="1"/>
            <a:r>
              <a:rPr lang="zh-CN" altLang="en-US" dirty="0"/>
              <a:t>给定划分属性，若样本在该属性上的值缺失，如何判定？</a:t>
            </a:r>
            <a:endParaRPr lang="en-US" altLang="zh-CN" dirty="0"/>
          </a:p>
          <a:p>
            <a:pPr lvl="1"/>
            <a:endParaRPr lang="en-US" altLang="zh-CN" dirty="0"/>
          </a:p>
        </p:txBody>
      </p:sp>
    </p:spTree>
    <p:extLst>
      <p:ext uri="{BB962C8B-B14F-4D97-AF65-F5344CB8AC3E}">
        <p14:creationId xmlns:p14="http://schemas.microsoft.com/office/powerpoint/2010/main" val="14179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C5B69-AA8C-4FB1-A99A-9CFB93A5FB2E}"/>
              </a:ext>
            </a:extLst>
          </p:cNvPr>
          <p:cNvSpPr>
            <a:spLocks noGrp="1"/>
          </p:cNvSpPr>
          <p:nvPr>
            <p:ph type="title"/>
          </p:nvPr>
        </p:nvSpPr>
        <p:spPr/>
        <p:txBody>
          <a:bodyPr/>
          <a:lstStyle/>
          <a:p>
            <a:r>
              <a:rPr lang="zh-CN" altLang="en-US" dirty="0"/>
              <a:t>缺失值</a:t>
            </a:r>
          </a:p>
        </p:txBody>
      </p:sp>
      <p:sp>
        <p:nvSpPr>
          <p:cNvPr id="3" name="内容占位符 2">
            <a:extLst>
              <a:ext uri="{FF2B5EF4-FFF2-40B4-BE49-F238E27FC236}">
                <a16:creationId xmlns:a16="http://schemas.microsoft.com/office/drawing/2014/main" id="{D99BBB7F-9E33-49FB-870C-F9FFDC7BB4CC}"/>
              </a:ext>
            </a:extLst>
          </p:cNvPr>
          <p:cNvSpPr>
            <a:spLocks noGrp="1"/>
          </p:cNvSpPr>
          <p:nvPr>
            <p:ph idx="1"/>
          </p:nvPr>
        </p:nvSpPr>
        <p:spPr>
          <a:xfrm>
            <a:off x="245347" y="1478294"/>
            <a:ext cx="5375278" cy="4787743"/>
          </a:xfrm>
        </p:spPr>
        <p:txBody>
          <a:bodyPr>
            <a:normAutofit/>
          </a:bodyPr>
          <a:lstStyle/>
          <a:p>
            <a:r>
              <a:rPr lang="zh-CN" altLang="en-US" dirty="0"/>
              <a:t>例</a:t>
            </a:r>
            <a:endParaRPr lang="en-US" altLang="zh-CN" dirty="0"/>
          </a:p>
          <a:p>
            <a:r>
              <a:rPr lang="zh-CN" altLang="en-US" dirty="0">
                <a:solidFill>
                  <a:srgbClr val="FF0000"/>
                </a:solidFill>
              </a:rPr>
              <a:t>仅通过无缺失值的样例来判断划分属性的优劣</a:t>
            </a:r>
            <a:endParaRPr lang="en-US" altLang="zh-CN" dirty="0">
              <a:solidFill>
                <a:srgbClr val="FF0000"/>
              </a:solidFill>
            </a:endParaRPr>
          </a:p>
          <a:p>
            <a:endParaRPr lang="en-US" altLang="zh-CN" dirty="0">
              <a:solidFill>
                <a:srgbClr val="FF0000"/>
              </a:solidFill>
            </a:endParaRPr>
          </a:p>
          <a:p>
            <a:pPr marL="0" indent="0">
              <a:buNone/>
            </a:pPr>
            <a:r>
              <a:rPr lang="zh-CN" altLang="en-US" dirty="0"/>
              <a:t>初始：</a:t>
            </a:r>
            <a:r>
              <a:rPr lang="en-US" altLang="zh-CN" dirty="0"/>
              <a:t>17</a:t>
            </a:r>
            <a:r>
              <a:rPr lang="zh-CN" altLang="en-US" dirty="0"/>
              <a:t>个样例权重为</a:t>
            </a:r>
            <a:r>
              <a:rPr lang="en-US" altLang="zh-CN" dirty="0"/>
              <a:t>1</a:t>
            </a:r>
          </a:p>
          <a:p>
            <a:pPr marL="0" indent="0">
              <a:buNone/>
            </a:pPr>
            <a:r>
              <a:rPr lang="zh-CN" altLang="en-US" dirty="0"/>
              <a:t>以色泽为例，无缺失样例</a:t>
            </a:r>
            <a:r>
              <a:rPr lang="en-US" altLang="zh-CN" dirty="0"/>
              <a:t>14</a:t>
            </a:r>
            <a:r>
              <a:rPr lang="zh-CN" altLang="en-US" dirty="0"/>
              <a:t>个</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32621F6B-7AE6-41C3-B35A-585ED7AA9CB9}"/>
              </a:ext>
            </a:extLst>
          </p:cNvPr>
          <p:cNvPicPr>
            <a:picLocks noChangeAspect="1"/>
          </p:cNvPicPr>
          <p:nvPr/>
        </p:nvPicPr>
        <p:blipFill>
          <a:blip r:embed="rId3"/>
          <a:stretch>
            <a:fillRect/>
          </a:stretch>
        </p:blipFill>
        <p:spPr>
          <a:xfrm>
            <a:off x="5201770" y="298562"/>
            <a:ext cx="6889561" cy="5010590"/>
          </a:xfrm>
          <a:prstGeom prst="rect">
            <a:avLst/>
          </a:prstGeom>
        </p:spPr>
      </p:pic>
      <p:pic>
        <p:nvPicPr>
          <p:cNvPr id="5" name="图片 4">
            <a:extLst>
              <a:ext uri="{FF2B5EF4-FFF2-40B4-BE49-F238E27FC236}">
                <a16:creationId xmlns:a16="http://schemas.microsoft.com/office/drawing/2014/main" id="{1E4A3C73-A834-4D3B-A290-442D532395A6}"/>
              </a:ext>
            </a:extLst>
          </p:cNvPr>
          <p:cNvPicPr>
            <a:picLocks noChangeAspect="1"/>
          </p:cNvPicPr>
          <p:nvPr/>
        </p:nvPicPr>
        <p:blipFill>
          <a:blip r:embed="rId4"/>
          <a:stretch>
            <a:fillRect/>
          </a:stretch>
        </p:blipFill>
        <p:spPr>
          <a:xfrm>
            <a:off x="4987877" y="5336392"/>
            <a:ext cx="4848641" cy="1402219"/>
          </a:xfrm>
          <a:prstGeom prst="rect">
            <a:avLst/>
          </a:prstGeom>
        </p:spPr>
      </p:pic>
    </p:spTree>
    <p:extLst>
      <p:ext uri="{BB962C8B-B14F-4D97-AF65-F5344CB8AC3E}">
        <p14:creationId xmlns:p14="http://schemas.microsoft.com/office/powerpoint/2010/main" val="47705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C5B69-AA8C-4FB1-A99A-9CFB93A5FB2E}"/>
              </a:ext>
            </a:extLst>
          </p:cNvPr>
          <p:cNvSpPr>
            <a:spLocks noGrp="1"/>
          </p:cNvSpPr>
          <p:nvPr>
            <p:ph type="title"/>
          </p:nvPr>
        </p:nvSpPr>
        <p:spPr/>
        <p:txBody>
          <a:bodyPr/>
          <a:lstStyle/>
          <a:p>
            <a:r>
              <a:rPr lang="zh-CN" altLang="en-US" dirty="0"/>
              <a:t>缺失值</a:t>
            </a:r>
          </a:p>
        </p:txBody>
      </p:sp>
      <p:sp>
        <p:nvSpPr>
          <p:cNvPr id="3" name="内容占位符 2">
            <a:extLst>
              <a:ext uri="{FF2B5EF4-FFF2-40B4-BE49-F238E27FC236}">
                <a16:creationId xmlns:a16="http://schemas.microsoft.com/office/drawing/2014/main" id="{D99BBB7F-9E33-49FB-870C-F9FFDC7BB4CC}"/>
              </a:ext>
            </a:extLst>
          </p:cNvPr>
          <p:cNvSpPr>
            <a:spLocks noGrp="1"/>
          </p:cNvSpPr>
          <p:nvPr>
            <p:ph idx="1"/>
          </p:nvPr>
        </p:nvSpPr>
        <p:spPr/>
        <p:txBody>
          <a:bodyPr>
            <a:normAutofit/>
          </a:bodyPr>
          <a:lstStyle/>
          <a:p>
            <a:r>
              <a:rPr lang="zh-CN" altLang="en-US" dirty="0"/>
              <a:t>例</a:t>
            </a:r>
            <a:endParaRPr lang="en-US" altLang="zh-CN" dirty="0"/>
          </a:p>
          <a:p>
            <a:endParaRPr lang="en-US" altLang="zh-CN" dirty="0"/>
          </a:p>
          <a:p>
            <a:endParaRPr lang="en-US" altLang="zh-CN" dirty="0"/>
          </a:p>
          <a:p>
            <a:endParaRPr lang="en-US" altLang="zh-CN" dirty="0"/>
          </a:p>
          <a:p>
            <a:r>
              <a:rPr lang="zh-CN" altLang="en-US" dirty="0"/>
              <a:t>样本子集信息增益</a:t>
            </a:r>
          </a:p>
        </p:txBody>
      </p:sp>
      <p:pic>
        <p:nvPicPr>
          <p:cNvPr id="9" name="图片 8">
            <a:extLst>
              <a:ext uri="{FF2B5EF4-FFF2-40B4-BE49-F238E27FC236}">
                <a16:creationId xmlns:a16="http://schemas.microsoft.com/office/drawing/2014/main" id="{DB48F5FB-5A03-449A-A947-2D68014E7E9B}"/>
              </a:ext>
            </a:extLst>
          </p:cNvPr>
          <p:cNvPicPr>
            <a:picLocks noChangeAspect="1"/>
          </p:cNvPicPr>
          <p:nvPr/>
        </p:nvPicPr>
        <p:blipFill>
          <a:blip r:embed="rId3"/>
          <a:stretch>
            <a:fillRect/>
          </a:stretch>
        </p:blipFill>
        <p:spPr>
          <a:xfrm>
            <a:off x="1710805" y="1422012"/>
            <a:ext cx="10081466" cy="1077348"/>
          </a:xfrm>
          <a:prstGeom prst="rect">
            <a:avLst/>
          </a:prstGeom>
        </p:spPr>
      </p:pic>
      <p:pic>
        <p:nvPicPr>
          <p:cNvPr id="10" name="图片 9">
            <a:extLst>
              <a:ext uri="{FF2B5EF4-FFF2-40B4-BE49-F238E27FC236}">
                <a16:creationId xmlns:a16="http://schemas.microsoft.com/office/drawing/2014/main" id="{DEBC35F2-5732-4F08-AC86-B1B52EF3AC08}"/>
              </a:ext>
            </a:extLst>
          </p:cNvPr>
          <p:cNvPicPr>
            <a:picLocks noChangeAspect="1"/>
          </p:cNvPicPr>
          <p:nvPr/>
        </p:nvPicPr>
        <p:blipFill>
          <a:blip r:embed="rId4"/>
          <a:stretch>
            <a:fillRect/>
          </a:stretch>
        </p:blipFill>
        <p:spPr>
          <a:xfrm>
            <a:off x="1710805" y="2522187"/>
            <a:ext cx="4995850" cy="760958"/>
          </a:xfrm>
          <a:prstGeom prst="rect">
            <a:avLst/>
          </a:prstGeom>
        </p:spPr>
      </p:pic>
      <p:pic>
        <p:nvPicPr>
          <p:cNvPr id="11" name="图片 10">
            <a:extLst>
              <a:ext uri="{FF2B5EF4-FFF2-40B4-BE49-F238E27FC236}">
                <a16:creationId xmlns:a16="http://schemas.microsoft.com/office/drawing/2014/main" id="{E8D20202-A1DB-442B-8E01-17B533CCC95D}"/>
              </a:ext>
            </a:extLst>
          </p:cNvPr>
          <p:cNvPicPr>
            <a:picLocks noChangeAspect="1"/>
          </p:cNvPicPr>
          <p:nvPr/>
        </p:nvPicPr>
        <p:blipFill>
          <a:blip r:embed="rId5"/>
          <a:stretch>
            <a:fillRect/>
          </a:stretch>
        </p:blipFill>
        <p:spPr>
          <a:xfrm>
            <a:off x="6706655" y="2499359"/>
            <a:ext cx="5119171" cy="760958"/>
          </a:xfrm>
          <a:prstGeom prst="rect">
            <a:avLst/>
          </a:prstGeom>
        </p:spPr>
      </p:pic>
      <p:pic>
        <p:nvPicPr>
          <p:cNvPr id="12" name="图片 11">
            <a:extLst>
              <a:ext uri="{FF2B5EF4-FFF2-40B4-BE49-F238E27FC236}">
                <a16:creationId xmlns:a16="http://schemas.microsoft.com/office/drawing/2014/main" id="{55C4D247-A7D7-4E57-B716-80EA8F4258E0}"/>
              </a:ext>
            </a:extLst>
          </p:cNvPr>
          <p:cNvPicPr>
            <a:picLocks noChangeAspect="1"/>
          </p:cNvPicPr>
          <p:nvPr/>
        </p:nvPicPr>
        <p:blipFill>
          <a:blip r:embed="rId6"/>
          <a:stretch>
            <a:fillRect/>
          </a:stretch>
        </p:blipFill>
        <p:spPr>
          <a:xfrm>
            <a:off x="1710805" y="3278306"/>
            <a:ext cx="4886470" cy="896969"/>
          </a:xfrm>
          <a:prstGeom prst="rect">
            <a:avLst/>
          </a:prstGeom>
        </p:spPr>
      </p:pic>
      <p:pic>
        <p:nvPicPr>
          <p:cNvPr id="13" name="图片 12">
            <a:extLst>
              <a:ext uri="{FF2B5EF4-FFF2-40B4-BE49-F238E27FC236}">
                <a16:creationId xmlns:a16="http://schemas.microsoft.com/office/drawing/2014/main" id="{5CE9E695-B859-438D-95FC-02DD1929EE6D}"/>
              </a:ext>
            </a:extLst>
          </p:cNvPr>
          <p:cNvPicPr>
            <a:picLocks noChangeAspect="1"/>
          </p:cNvPicPr>
          <p:nvPr/>
        </p:nvPicPr>
        <p:blipFill>
          <a:blip r:embed="rId7"/>
          <a:stretch>
            <a:fillRect/>
          </a:stretch>
        </p:blipFill>
        <p:spPr>
          <a:xfrm>
            <a:off x="4154040" y="4457247"/>
            <a:ext cx="7768959" cy="2132656"/>
          </a:xfrm>
          <a:prstGeom prst="rect">
            <a:avLst/>
          </a:prstGeom>
        </p:spPr>
      </p:pic>
      <p:sp>
        <p:nvSpPr>
          <p:cNvPr id="14" name="椭圆 13">
            <a:extLst>
              <a:ext uri="{FF2B5EF4-FFF2-40B4-BE49-F238E27FC236}">
                <a16:creationId xmlns:a16="http://schemas.microsoft.com/office/drawing/2014/main" id="{168D66A0-78B5-4A43-A518-16B76C68CE56}"/>
              </a:ext>
            </a:extLst>
          </p:cNvPr>
          <p:cNvSpPr/>
          <p:nvPr/>
        </p:nvSpPr>
        <p:spPr>
          <a:xfrm>
            <a:off x="7605132" y="4661210"/>
            <a:ext cx="423746" cy="446049"/>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endParaRPr>
          </a:p>
        </p:txBody>
      </p:sp>
      <p:sp>
        <p:nvSpPr>
          <p:cNvPr id="15" name="文本框 14">
            <a:extLst>
              <a:ext uri="{FF2B5EF4-FFF2-40B4-BE49-F238E27FC236}">
                <a16:creationId xmlns:a16="http://schemas.microsoft.com/office/drawing/2014/main" id="{26243A7B-E828-41ED-8A11-D538E5AE16B7}"/>
              </a:ext>
            </a:extLst>
          </p:cNvPr>
          <p:cNvSpPr txBox="1"/>
          <p:nvPr/>
        </p:nvSpPr>
        <p:spPr>
          <a:xfrm>
            <a:off x="7839206" y="3696290"/>
            <a:ext cx="2981092" cy="830997"/>
          </a:xfrm>
          <a:prstGeom prst="rect">
            <a:avLst/>
          </a:prstGeom>
          <a:noFill/>
          <a:ln>
            <a:solidFill>
              <a:schemeClr val="accent1"/>
            </a:solidFill>
          </a:ln>
        </p:spPr>
        <p:txBody>
          <a:bodyPr wrap="square" rtlCol="0">
            <a:spAutoFit/>
          </a:bodyPr>
          <a:lstStyle/>
          <a:p>
            <a:r>
              <a:rPr lang="zh-CN" altLang="en-US" sz="2400" b="1" dirty="0">
                <a:solidFill>
                  <a:srgbClr val="0070C0"/>
                </a:solidFill>
              </a:rPr>
              <a:t>无缺失值样例中属性取值为</a:t>
            </a:r>
            <a:r>
              <a:rPr lang="en-US" altLang="zh-CN" sz="2400" b="1" dirty="0">
                <a:solidFill>
                  <a:srgbClr val="0070C0"/>
                </a:solidFill>
              </a:rPr>
              <a:t>v</a:t>
            </a:r>
            <a:r>
              <a:rPr lang="zh-CN" altLang="en-US" sz="2400" b="1" dirty="0">
                <a:solidFill>
                  <a:srgbClr val="0070C0"/>
                </a:solidFill>
              </a:rPr>
              <a:t>的占比</a:t>
            </a:r>
          </a:p>
        </p:txBody>
      </p:sp>
    </p:spTree>
    <p:extLst>
      <p:ext uri="{BB962C8B-B14F-4D97-AF65-F5344CB8AC3E}">
        <p14:creationId xmlns:p14="http://schemas.microsoft.com/office/powerpoint/2010/main" val="4009610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C5B69-AA8C-4FB1-A99A-9CFB93A5FB2E}"/>
              </a:ext>
            </a:extLst>
          </p:cNvPr>
          <p:cNvSpPr>
            <a:spLocks noGrp="1"/>
          </p:cNvSpPr>
          <p:nvPr>
            <p:ph type="title"/>
          </p:nvPr>
        </p:nvSpPr>
        <p:spPr/>
        <p:txBody>
          <a:bodyPr/>
          <a:lstStyle/>
          <a:p>
            <a:r>
              <a:rPr lang="zh-CN" altLang="en-US" dirty="0"/>
              <a:t>缺失值</a:t>
            </a:r>
          </a:p>
        </p:txBody>
      </p:sp>
      <p:sp>
        <p:nvSpPr>
          <p:cNvPr id="3" name="内容占位符 2">
            <a:extLst>
              <a:ext uri="{FF2B5EF4-FFF2-40B4-BE49-F238E27FC236}">
                <a16:creationId xmlns:a16="http://schemas.microsoft.com/office/drawing/2014/main" id="{D99BBB7F-9E33-49FB-870C-F9FFDC7BB4CC}"/>
              </a:ext>
            </a:extLst>
          </p:cNvPr>
          <p:cNvSpPr>
            <a:spLocks noGrp="1"/>
          </p:cNvSpPr>
          <p:nvPr>
            <p:ph idx="1"/>
          </p:nvPr>
        </p:nvSpPr>
        <p:spPr/>
        <p:txBody>
          <a:bodyPr>
            <a:normAutofit/>
          </a:bodyPr>
          <a:lstStyle/>
          <a:p>
            <a:r>
              <a:rPr lang="zh-CN" altLang="en-US" dirty="0"/>
              <a:t>例</a:t>
            </a:r>
            <a:endParaRPr lang="en-US" altLang="zh-CN" dirty="0"/>
          </a:p>
          <a:p>
            <a:r>
              <a:rPr lang="zh-CN" altLang="en-US" dirty="0"/>
              <a:t>样本子集信息增益</a:t>
            </a:r>
            <a:endParaRPr lang="en-US" altLang="zh-CN" dirty="0"/>
          </a:p>
          <a:p>
            <a:endParaRPr lang="en-US" altLang="zh-CN" dirty="0"/>
          </a:p>
          <a:p>
            <a:endParaRPr lang="en-US" altLang="zh-CN" dirty="0"/>
          </a:p>
          <a:p>
            <a:r>
              <a:rPr lang="zh-CN" altLang="en-US" dirty="0"/>
              <a:t>样本集信息增益</a:t>
            </a:r>
          </a:p>
        </p:txBody>
      </p:sp>
      <p:pic>
        <p:nvPicPr>
          <p:cNvPr id="13" name="图片 12">
            <a:extLst>
              <a:ext uri="{FF2B5EF4-FFF2-40B4-BE49-F238E27FC236}">
                <a16:creationId xmlns:a16="http://schemas.microsoft.com/office/drawing/2014/main" id="{5CE9E695-B859-438D-95FC-02DD1929EE6D}"/>
              </a:ext>
            </a:extLst>
          </p:cNvPr>
          <p:cNvPicPr>
            <a:picLocks noChangeAspect="1"/>
          </p:cNvPicPr>
          <p:nvPr/>
        </p:nvPicPr>
        <p:blipFill>
          <a:blip r:embed="rId3"/>
          <a:stretch>
            <a:fillRect/>
          </a:stretch>
        </p:blipFill>
        <p:spPr>
          <a:xfrm>
            <a:off x="4258543" y="2166893"/>
            <a:ext cx="7768959" cy="2132656"/>
          </a:xfrm>
          <a:prstGeom prst="rect">
            <a:avLst/>
          </a:prstGeom>
        </p:spPr>
      </p:pic>
      <p:pic>
        <p:nvPicPr>
          <p:cNvPr id="4" name="图片 3">
            <a:extLst>
              <a:ext uri="{FF2B5EF4-FFF2-40B4-BE49-F238E27FC236}">
                <a16:creationId xmlns:a16="http://schemas.microsoft.com/office/drawing/2014/main" id="{F3D668C5-41F6-42A9-8F75-118D11ED6BFF}"/>
              </a:ext>
            </a:extLst>
          </p:cNvPr>
          <p:cNvPicPr>
            <a:picLocks noChangeAspect="1"/>
          </p:cNvPicPr>
          <p:nvPr/>
        </p:nvPicPr>
        <p:blipFill>
          <a:blip r:embed="rId4"/>
          <a:stretch>
            <a:fillRect/>
          </a:stretch>
        </p:blipFill>
        <p:spPr>
          <a:xfrm>
            <a:off x="3911356" y="4581521"/>
            <a:ext cx="7522695" cy="1127615"/>
          </a:xfrm>
          <a:prstGeom prst="rect">
            <a:avLst/>
          </a:prstGeom>
        </p:spPr>
      </p:pic>
      <p:sp>
        <p:nvSpPr>
          <p:cNvPr id="14" name="椭圆 13">
            <a:extLst>
              <a:ext uri="{FF2B5EF4-FFF2-40B4-BE49-F238E27FC236}">
                <a16:creationId xmlns:a16="http://schemas.microsoft.com/office/drawing/2014/main" id="{BF4EC6F9-0D8B-43E5-88A3-3CC52209EEC2}"/>
              </a:ext>
            </a:extLst>
          </p:cNvPr>
          <p:cNvSpPr/>
          <p:nvPr/>
        </p:nvSpPr>
        <p:spPr>
          <a:xfrm>
            <a:off x="7770595" y="2345864"/>
            <a:ext cx="423746" cy="446049"/>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B931D82-0595-4057-A09C-492C5BD3397A}"/>
              </a:ext>
            </a:extLst>
          </p:cNvPr>
          <p:cNvSpPr txBox="1"/>
          <p:nvPr/>
        </p:nvSpPr>
        <p:spPr>
          <a:xfrm>
            <a:off x="8004669" y="1380944"/>
            <a:ext cx="2981092" cy="830997"/>
          </a:xfrm>
          <a:prstGeom prst="rect">
            <a:avLst/>
          </a:prstGeom>
          <a:noFill/>
        </p:spPr>
        <p:txBody>
          <a:bodyPr wrap="square" rtlCol="0">
            <a:spAutoFit/>
          </a:bodyPr>
          <a:lstStyle/>
          <a:p>
            <a:r>
              <a:rPr lang="zh-CN" altLang="en-US" sz="2400" b="1" dirty="0">
                <a:solidFill>
                  <a:srgbClr val="0070C0"/>
                </a:solidFill>
              </a:rPr>
              <a:t>无缺失值样例中属性取值为</a:t>
            </a:r>
            <a:r>
              <a:rPr lang="en-US" altLang="zh-CN" sz="2400" b="1" dirty="0">
                <a:solidFill>
                  <a:srgbClr val="0070C0"/>
                </a:solidFill>
              </a:rPr>
              <a:t>v</a:t>
            </a:r>
            <a:r>
              <a:rPr lang="zh-CN" altLang="en-US" sz="2400" b="1" dirty="0">
                <a:solidFill>
                  <a:srgbClr val="0070C0"/>
                </a:solidFill>
              </a:rPr>
              <a:t>的占比</a:t>
            </a:r>
          </a:p>
        </p:txBody>
      </p:sp>
      <p:sp>
        <p:nvSpPr>
          <p:cNvPr id="16" name="椭圆 15">
            <a:extLst>
              <a:ext uri="{FF2B5EF4-FFF2-40B4-BE49-F238E27FC236}">
                <a16:creationId xmlns:a16="http://schemas.microsoft.com/office/drawing/2014/main" id="{D0A257A9-F0D6-43B5-A927-C56E216B8F5A}"/>
              </a:ext>
            </a:extLst>
          </p:cNvPr>
          <p:cNvSpPr/>
          <p:nvPr/>
        </p:nvSpPr>
        <p:spPr>
          <a:xfrm>
            <a:off x="6054364" y="4999671"/>
            <a:ext cx="423746" cy="44604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84EDBF7-15B2-45A9-AF29-6C418D3773AD}"/>
              </a:ext>
            </a:extLst>
          </p:cNvPr>
          <p:cNvSpPr txBox="1"/>
          <p:nvPr/>
        </p:nvSpPr>
        <p:spPr>
          <a:xfrm>
            <a:off x="6045975" y="5604670"/>
            <a:ext cx="2981092" cy="461665"/>
          </a:xfrm>
          <a:prstGeom prst="rect">
            <a:avLst/>
          </a:prstGeom>
          <a:noFill/>
        </p:spPr>
        <p:txBody>
          <a:bodyPr wrap="square" rtlCol="0">
            <a:spAutoFit/>
          </a:bodyPr>
          <a:lstStyle/>
          <a:p>
            <a:r>
              <a:rPr lang="zh-CN" altLang="en-US" sz="2400" b="1" dirty="0">
                <a:solidFill>
                  <a:srgbClr val="FF0000"/>
                </a:solidFill>
              </a:rPr>
              <a:t>无缺失值样例占比</a:t>
            </a:r>
          </a:p>
        </p:txBody>
      </p:sp>
    </p:spTree>
    <p:extLst>
      <p:ext uri="{BB962C8B-B14F-4D97-AF65-F5344CB8AC3E}">
        <p14:creationId xmlns:p14="http://schemas.microsoft.com/office/powerpoint/2010/main" val="49949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C5B69-AA8C-4FB1-A99A-9CFB93A5FB2E}"/>
              </a:ext>
            </a:extLst>
          </p:cNvPr>
          <p:cNvSpPr>
            <a:spLocks noGrp="1"/>
          </p:cNvSpPr>
          <p:nvPr>
            <p:ph type="title"/>
          </p:nvPr>
        </p:nvSpPr>
        <p:spPr/>
        <p:txBody>
          <a:bodyPr/>
          <a:lstStyle/>
          <a:p>
            <a:r>
              <a:rPr lang="zh-CN" altLang="en-US" dirty="0"/>
              <a:t>缺失值</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9BBB7F-9E33-49FB-870C-F9FFDC7BB4CC}"/>
                  </a:ext>
                </a:extLst>
              </p:cNvPr>
              <p:cNvSpPr>
                <a:spLocks noGrp="1"/>
              </p:cNvSpPr>
              <p:nvPr>
                <p:ph idx="1"/>
              </p:nvPr>
            </p:nvSpPr>
            <p:spPr/>
            <p:txBody>
              <a:bodyPr>
                <a:normAutofit/>
              </a:bodyPr>
              <a:lstStyle/>
              <a:p>
                <a:r>
                  <a:rPr lang="zh-CN" altLang="en-US" dirty="0"/>
                  <a:t>例</a:t>
                </a:r>
                <a:endParaRPr lang="en-US" altLang="zh-CN" dirty="0"/>
              </a:p>
              <a:p>
                <a:endParaRPr lang="en-US" altLang="zh-CN" dirty="0"/>
              </a:p>
              <a:p>
                <a:r>
                  <a:rPr lang="zh-CN" altLang="en-US" dirty="0">
                    <a:solidFill>
                      <a:srgbClr val="FF0000"/>
                    </a:solidFill>
                  </a:rPr>
                  <a:t>权重划分</a:t>
                </a:r>
                <a:endParaRPr lang="en-US" altLang="zh-CN" dirty="0">
                  <a:solidFill>
                    <a:srgbClr val="FF0000"/>
                  </a:solidFill>
                </a:endParaRPr>
              </a:p>
              <a:p>
                <a:pPr marL="457200" lvl="1" indent="0">
                  <a:buNone/>
                </a:pPr>
                <a:r>
                  <a:rPr lang="en-US" altLang="zh-CN" dirty="0">
                    <a:solidFill>
                      <a:srgbClr val="0085B4"/>
                    </a:solidFill>
                  </a:rPr>
                  <a:t>8</a:t>
                </a:r>
                <a:r>
                  <a:rPr lang="zh-CN" altLang="en-US" dirty="0">
                    <a:solidFill>
                      <a:srgbClr val="0085B4"/>
                    </a:solidFill>
                  </a:rPr>
                  <a:t>和</a:t>
                </a:r>
                <a:r>
                  <a:rPr lang="en-US" altLang="zh-CN" dirty="0">
                    <a:solidFill>
                      <a:srgbClr val="0085B4"/>
                    </a:solidFill>
                  </a:rPr>
                  <a:t>10</a:t>
                </a:r>
                <a:r>
                  <a:rPr lang="zh-CN" altLang="en-US" dirty="0">
                    <a:solidFill>
                      <a:srgbClr val="0085B4"/>
                    </a:solidFill>
                  </a:rPr>
                  <a:t>在纹理处缺失：</a:t>
                </a:r>
                <a:endParaRPr lang="en-US" altLang="zh-CN" dirty="0">
                  <a:solidFill>
                    <a:srgbClr val="0085B4"/>
                  </a:solidFill>
                </a:endParaRPr>
              </a:p>
              <a:p>
                <a:pPr marL="457200" lvl="1" indent="0">
                  <a:buNone/>
                </a:pPr>
                <a:r>
                  <a:rPr lang="zh-CN" altLang="en-US" dirty="0">
                    <a:solidFill>
                      <a:srgbClr val="0085B4"/>
                    </a:solidFill>
                  </a:rPr>
                  <a:t>进入三个类</a:t>
                </a:r>
                <a:endParaRPr lang="en-US" altLang="zh-CN" dirty="0">
                  <a:solidFill>
                    <a:srgbClr val="0085B4"/>
                  </a:solidFill>
                </a:endParaRPr>
              </a:p>
              <a:p>
                <a:pPr marL="457200" lvl="1" indent="0">
                  <a:buNone/>
                </a:pPr>
                <a:r>
                  <a:rPr lang="zh-CN" altLang="en-US" dirty="0"/>
                  <a:t>权重分别</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7</m:t>
                        </m:r>
                      </m:num>
                      <m:den>
                        <m:r>
                          <a:rPr lang="en-US" altLang="zh-CN" i="1">
                            <a:latin typeface="Cambria Math" panose="02040503050406030204" pitchFamily="18" charset="0"/>
                          </a:rPr>
                          <m:t>1</m:t>
                        </m:r>
                        <m:r>
                          <a:rPr lang="en-US" altLang="zh-CN" i="1" smtClean="0">
                            <a:latin typeface="Cambria Math" panose="02040503050406030204" pitchFamily="18" charset="0"/>
                          </a:rPr>
                          <m:t>5</m:t>
                        </m:r>
                      </m:den>
                    </m:f>
                    <m:r>
                      <a:rPr lang="zh-CN" altLang="en-US" i="1">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5</m:t>
                        </m:r>
                      </m:num>
                      <m:den>
                        <m:r>
                          <a:rPr lang="en-US" altLang="zh-CN" i="1">
                            <a:latin typeface="Cambria Math" panose="02040503050406030204" pitchFamily="18" charset="0"/>
                          </a:rPr>
                          <m:t>15</m:t>
                        </m:r>
                      </m:den>
                    </m:f>
                  </m:oMath>
                </a14:m>
                <a:r>
                  <a:rPr lang="zh-CN" altLang="en-US" dirty="0"/>
                  <a:t>，</a:t>
                </a:r>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smtClean="0">
                            <a:latin typeface="Cambria Math" panose="02040503050406030204" pitchFamily="18" charset="0"/>
                          </a:rPr>
                          <m:t>3</m:t>
                        </m:r>
                      </m:num>
                      <m:den>
                        <m:r>
                          <a:rPr lang="en-US" altLang="zh-CN" i="1">
                            <a:latin typeface="Cambria Math" panose="02040503050406030204" pitchFamily="18" charset="0"/>
                          </a:rPr>
                          <m:t>15</m:t>
                        </m:r>
                      </m:den>
                    </m:f>
                  </m:oMath>
                </a14:m>
                <a:endParaRPr lang="en-US" altLang="zh-CN" dirty="0"/>
              </a:p>
            </p:txBody>
          </p:sp>
        </mc:Choice>
        <mc:Fallback xmlns="">
          <p:sp>
            <p:nvSpPr>
              <p:cNvPr id="3" name="内容占位符 2">
                <a:extLst>
                  <a:ext uri="{FF2B5EF4-FFF2-40B4-BE49-F238E27FC236}">
                    <a16:creationId xmlns:a16="http://schemas.microsoft.com/office/drawing/2014/main" id="{D99BBB7F-9E33-49FB-870C-F9FFDC7BB4CC}"/>
                  </a:ext>
                </a:extLst>
              </p:cNvPr>
              <p:cNvSpPr>
                <a:spLocks noGrp="1" noRot="1" noChangeAspect="1" noMove="1" noResize="1" noEditPoints="1" noAdjustHandles="1" noChangeArrowheads="1" noChangeShapeType="1" noTextEdit="1"/>
              </p:cNvSpPr>
              <p:nvPr>
                <p:ph idx="1"/>
              </p:nvPr>
            </p:nvSpPr>
            <p:spPr>
              <a:xfrm>
                <a:off x="890452" y="1253330"/>
                <a:ext cx="10387147" cy="5381646"/>
              </a:xfrm>
              <a:blipFill>
                <a:blip r:embed="rId3"/>
                <a:stretch>
                  <a:fillRect l="-105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D10ADB44-D414-4D7C-B24B-5BEBE506F30B}"/>
              </a:ext>
            </a:extLst>
          </p:cNvPr>
          <p:cNvPicPr>
            <a:picLocks noChangeAspect="1"/>
          </p:cNvPicPr>
          <p:nvPr/>
        </p:nvPicPr>
        <p:blipFill>
          <a:blip r:embed="rId4"/>
          <a:stretch>
            <a:fillRect/>
          </a:stretch>
        </p:blipFill>
        <p:spPr>
          <a:xfrm>
            <a:off x="4926917" y="971358"/>
            <a:ext cx="6982914" cy="5078483"/>
          </a:xfrm>
          <a:prstGeom prst="rect">
            <a:avLst/>
          </a:prstGeom>
        </p:spPr>
      </p:pic>
      <p:sp>
        <p:nvSpPr>
          <p:cNvPr id="5" name="矩形 4">
            <a:extLst>
              <a:ext uri="{FF2B5EF4-FFF2-40B4-BE49-F238E27FC236}">
                <a16:creationId xmlns:a16="http://schemas.microsoft.com/office/drawing/2014/main" id="{478898AD-3E5C-4A9B-85AE-C4D0EAF87725}"/>
              </a:ext>
            </a:extLst>
          </p:cNvPr>
          <p:cNvSpPr/>
          <p:nvPr/>
        </p:nvSpPr>
        <p:spPr>
          <a:xfrm>
            <a:off x="5226682" y="3274916"/>
            <a:ext cx="6383383" cy="30816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C65546A-0833-45B0-ABB2-1761668ABE7A}"/>
              </a:ext>
            </a:extLst>
          </p:cNvPr>
          <p:cNvSpPr/>
          <p:nvPr/>
        </p:nvSpPr>
        <p:spPr>
          <a:xfrm>
            <a:off x="5226682" y="3831265"/>
            <a:ext cx="6383383" cy="3081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837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40C9D-0188-4939-9158-85A78446B900}"/>
              </a:ext>
            </a:extLst>
          </p:cNvPr>
          <p:cNvSpPr>
            <a:spLocks noGrp="1"/>
          </p:cNvSpPr>
          <p:nvPr>
            <p:ph type="title"/>
          </p:nvPr>
        </p:nvSpPr>
        <p:spPr/>
        <p:txBody>
          <a:bodyPr/>
          <a:lstStyle/>
          <a:p>
            <a:r>
              <a:rPr lang="zh-CN" altLang="en-US" dirty="0"/>
              <a:t>决策树的生成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CA66F9-170B-41B1-A48F-435E8B41B45A}"/>
                  </a:ext>
                </a:extLst>
              </p:cNvPr>
              <p:cNvSpPr>
                <a:spLocks noGrp="1"/>
              </p:cNvSpPr>
              <p:nvPr>
                <p:ph idx="1"/>
              </p:nvPr>
            </p:nvSpPr>
            <p:spPr/>
            <p:txBody>
              <a:bodyPr>
                <a:normAutofit lnSpcReduction="10000"/>
              </a:bodyPr>
              <a:lstStyle/>
              <a:p>
                <a:r>
                  <a:rPr lang="en-US" altLang="zh-CN" dirty="0"/>
                  <a:t>C4.5</a:t>
                </a:r>
                <a:r>
                  <a:rPr lang="zh-CN" altLang="en-US" dirty="0"/>
                  <a:t>算法</a:t>
                </a:r>
                <a:endParaRPr lang="en-US" altLang="zh-CN" dirty="0"/>
              </a:p>
              <a:p>
                <a:pPr lvl="1"/>
                <a:r>
                  <a:rPr lang="zh-CN" altLang="en-US" dirty="0"/>
                  <a:t>信息增益率来选择</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𝑯</m:t>
                        </m:r>
                      </m:e>
                      <m:sub>
                        <m:r>
                          <a:rPr lang="en-US" altLang="zh-CN" i="1">
                            <a:latin typeface="Cambria Math" panose="02040503050406030204" pitchFamily="18" charset="0"/>
                          </a:rPr>
                          <m:t>𝑨</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𝑫</m:t>
                        </m:r>
                      </m:e>
                    </m:d>
                    <m:r>
                      <a:rPr lang="en-US" altLang="zh-CN" dirty="0">
                        <a:latin typeface="Cambria Math" panose="02040503050406030204" pitchFamily="18" charset="0"/>
                        <a:ea typeface="Cambria Math" panose="02040503050406030204" pitchFamily="18" charset="0"/>
                      </a:rPr>
                      <m:t>=−</m:t>
                    </m:r>
                    <m:nary>
                      <m:naryPr>
                        <m:chr m:val="∑"/>
                        <m:ctrlPr>
                          <a:rPr lang="en-US" altLang="zh-CN" i="1" dirty="0">
                            <a:latin typeface="Cambria Math" panose="02040503050406030204" pitchFamily="18" charset="0"/>
                            <a:ea typeface="Cambria Math" panose="02040503050406030204" pitchFamily="18" charset="0"/>
                          </a:rPr>
                        </m:ctrlPr>
                      </m:naryPr>
                      <m:sub>
                        <m:r>
                          <m:rPr>
                            <m:brk m:alnAt="23"/>
                          </m:rPr>
                          <a:rPr lang="en-US" altLang="zh-CN" i="1" dirty="0">
                            <a:latin typeface="Cambria Math" panose="02040503050406030204" pitchFamily="18" charset="0"/>
                            <a:ea typeface="Cambria Math" panose="02040503050406030204" pitchFamily="18" charset="0"/>
                          </a:rPr>
                          <m:t>𝒊</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𝟏</m:t>
                        </m:r>
                      </m:sub>
                      <m:sup>
                        <m:r>
                          <a:rPr lang="en-US" altLang="zh-CN" i="1" dirty="0">
                            <a:latin typeface="Cambria Math" panose="02040503050406030204" pitchFamily="18" charset="0"/>
                            <a:ea typeface="Cambria Math" panose="02040503050406030204" pitchFamily="18" charset="0"/>
                          </a:rPr>
                          <m:t>𝒎</m:t>
                        </m:r>
                      </m:sup>
                      <m:e>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𝑫</m:t>
                                </m:r>
                              </m:e>
                              <m:sub>
                                <m:r>
                                  <a:rPr lang="en-US" altLang="zh-CN" i="1" dirty="0">
                                    <a:latin typeface="Cambria Math" panose="02040503050406030204" pitchFamily="18" charset="0"/>
                                    <a:ea typeface="Cambria Math" panose="02040503050406030204" pitchFamily="18" charset="0"/>
                                  </a:rPr>
                                  <m:t>𝒊</m:t>
                                </m:r>
                              </m:sub>
                            </m:sSub>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𝑫</m:t>
                            </m:r>
                            <m:r>
                              <a:rPr lang="en-US" altLang="zh-CN" i="1" dirty="0">
                                <a:latin typeface="Cambria Math" panose="02040503050406030204" pitchFamily="18" charset="0"/>
                                <a:ea typeface="Cambria Math" panose="02040503050406030204" pitchFamily="18" charset="0"/>
                              </a:rPr>
                              <m:t>|</m:t>
                            </m:r>
                          </m:den>
                        </m:f>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𝒍𝒐𝒈</m:t>
                            </m:r>
                          </m:e>
                          <m:sub>
                            <m:r>
                              <a:rPr lang="en-US" altLang="zh-CN" i="1" dirty="0">
                                <a:latin typeface="Cambria Math" panose="02040503050406030204" pitchFamily="18" charset="0"/>
                                <a:ea typeface="Cambria Math" panose="02040503050406030204" pitchFamily="18" charset="0"/>
                              </a:rPr>
                              <m:t>𝟐</m:t>
                            </m:r>
                          </m:sub>
                        </m:sSub>
                        <m:f>
                          <m:fPr>
                            <m:ctrlPr>
                              <a:rPr lang="en-US" altLang="zh-CN" i="1" dirty="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𝑫</m:t>
                                </m:r>
                              </m:e>
                              <m:sub>
                                <m:r>
                                  <a:rPr lang="en-US" altLang="zh-CN" i="1" dirty="0">
                                    <a:latin typeface="Cambria Math" panose="02040503050406030204" pitchFamily="18" charset="0"/>
                                    <a:ea typeface="Cambria Math" panose="02040503050406030204" pitchFamily="18" charset="0"/>
                                  </a:rPr>
                                  <m:t>𝒊</m:t>
                                </m:r>
                              </m:sub>
                            </m:sSub>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𝑫</m:t>
                            </m:r>
                            <m:r>
                              <a:rPr lang="en-US" altLang="zh-CN" i="1" dirty="0">
                                <a:latin typeface="Cambria Math" panose="02040503050406030204" pitchFamily="18" charset="0"/>
                                <a:ea typeface="Cambria Math" panose="02040503050406030204" pitchFamily="18" charset="0"/>
                              </a:rPr>
                              <m:t>|</m:t>
                            </m:r>
                          </m:den>
                        </m:f>
                      </m:e>
                    </m:nary>
                  </m:oMath>
                </a14:m>
                <a:endParaRPr lang="en-US" altLang="zh-CN" dirty="0"/>
              </a:p>
              <a:p>
                <a:pPr lvl="2"/>
                <a:r>
                  <a:rPr lang="zh-CN" altLang="en-US" dirty="0"/>
                  <a:t>防止当属性只能取一个值为</a:t>
                </a:r>
                <a:r>
                  <a:rPr lang="en-US" altLang="zh-CN" dirty="0"/>
                  <a:t>0</a:t>
                </a:r>
                <a:r>
                  <a:rPr lang="zh-CN" altLang="en-US" dirty="0"/>
                  <a:t>的情况，可以先看信息增益，高于平均水平的再选择增益率最高的属性</a:t>
                </a:r>
                <a:endParaRPr lang="en-US" altLang="zh-CN" dirty="0"/>
              </a:p>
              <a:p>
                <a:pPr lvl="1"/>
                <a:r>
                  <a:rPr lang="zh-CN" altLang="en-US" dirty="0"/>
                  <a:t>构造过程中进行剪枝</a:t>
                </a:r>
                <a:endParaRPr lang="en-US" altLang="zh-CN" dirty="0"/>
              </a:p>
              <a:p>
                <a:pPr lvl="1"/>
                <a:r>
                  <a:rPr lang="zh-CN" altLang="en-US" dirty="0"/>
                  <a:t>非离散数据也能处理</a:t>
                </a:r>
                <a:endParaRPr lang="en-US" altLang="zh-CN" dirty="0"/>
              </a:p>
              <a:p>
                <a:pPr lvl="1"/>
                <a:r>
                  <a:rPr lang="zh-CN" altLang="en-US" dirty="0"/>
                  <a:t>缺失数据也能处理</a:t>
                </a:r>
                <a:endParaRPr lang="en-US" altLang="zh-CN" dirty="0"/>
              </a:p>
            </p:txBody>
          </p:sp>
        </mc:Choice>
        <mc:Fallback xmlns="">
          <p:sp>
            <p:nvSpPr>
              <p:cNvPr id="3" name="内容占位符 2">
                <a:extLst>
                  <a:ext uri="{FF2B5EF4-FFF2-40B4-BE49-F238E27FC236}">
                    <a16:creationId xmlns:a16="http://schemas.microsoft.com/office/drawing/2014/main" id="{98CA66F9-170B-41B1-A48F-435E8B41B45A}"/>
                  </a:ext>
                </a:extLst>
              </p:cNvPr>
              <p:cNvSpPr>
                <a:spLocks noGrp="1" noRot="1" noChangeAspect="1" noMove="1" noResize="1" noEditPoints="1" noAdjustHandles="1" noChangeArrowheads="1" noChangeShapeType="1" noTextEdit="1"/>
              </p:cNvSpPr>
              <p:nvPr>
                <p:ph idx="1"/>
              </p:nvPr>
            </p:nvSpPr>
            <p:spPr>
              <a:blipFill>
                <a:blip r:embed="rId2"/>
                <a:stretch>
                  <a:fillRect l="-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0440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33914-5E38-4ADE-996C-875D765DDE0C}"/>
              </a:ext>
            </a:extLst>
          </p:cNvPr>
          <p:cNvSpPr>
            <a:spLocks noGrp="1"/>
          </p:cNvSpPr>
          <p:nvPr>
            <p:ph type="title"/>
          </p:nvPr>
        </p:nvSpPr>
        <p:spPr/>
        <p:txBody>
          <a:bodyPr/>
          <a:lstStyle/>
          <a:p>
            <a:r>
              <a:rPr lang="zh-CN" altLang="en-US" dirty="0"/>
              <a:t>单变量决策树</a:t>
            </a:r>
          </a:p>
        </p:txBody>
      </p:sp>
      <p:sp>
        <p:nvSpPr>
          <p:cNvPr id="3" name="内容占位符 2">
            <a:extLst>
              <a:ext uri="{FF2B5EF4-FFF2-40B4-BE49-F238E27FC236}">
                <a16:creationId xmlns:a16="http://schemas.microsoft.com/office/drawing/2014/main" id="{7C6C3461-5793-42B1-839E-14B1FCC7C1BC}"/>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3A331D17-F30B-42E1-9A11-FB1F9A07F8B2}"/>
              </a:ext>
            </a:extLst>
          </p:cNvPr>
          <p:cNvPicPr>
            <a:picLocks noChangeAspect="1"/>
          </p:cNvPicPr>
          <p:nvPr/>
        </p:nvPicPr>
        <p:blipFill>
          <a:blip r:embed="rId3"/>
          <a:stretch>
            <a:fillRect/>
          </a:stretch>
        </p:blipFill>
        <p:spPr>
          <a:xfrm>
            <a:off x="1862779" y="1351242"/>
            <a:ext cx="3829128" cy="5309295"/>
          </a:xfrm>
          <a:prstGeom prst="rect">
            <a:avLst/>
          </a:prstGeom>
        </p:spPr>
      </p:pic>
      <p:pic>
        <p:nvPicPr>
          <p:cNvPr id="5" name="图片 4">
            <a:extLst>
              <a:ext uri="{FF2B5EF4-FFF2-40B4-BE49-F238E27FC236}">
                <a16:creationId xmlns:a16="http://schemas.microsoft.com/office/drawing/2014/main" id="{27C41429-AF53-4124-9127-9EB38EDF0A60}"/>
              </a:ext>
            </a:extLst>
          </p:cNvPr>
          <p:cNvPicPr>
            <a:picLocks noChangeAspect="1"/>
          </p:cNvPicPr>
          <p:nvPr/>
        </p:nvPicPr>
        <p:blipFill>
          <a:blip r:embed="rId4"/>
          <a:stretch>
            <a:fillRect/>
          </a:stretch>
        </p:blipFill>
        <p:spPr>
          <a:xfrm>
            <a:off x="5943173" y="887452"/>
            <a:ext cx="2890382" cy="2950792"/>
          </a:xfrm>
          <a:prstGeom prst="rect">
            <a:avLst/>
          </a:prstGeom>
        </p:spPr>
      </p:pic>
      <p:pic>
        <p:nvPicPr>
          <p:cNvPr id="6" name="图片 5">
            <a:extLst>
              <a:ext uri="{FF2B5EF4-FFF2-40B4-BE49-F238E27FC236}">
                <a16:creationId xmlns:a16="http://schemas.microsoft.com/office/drawing/2014/main" id="{99D756AF-BE5B-4E45-9D67-34B0DE480F99}"/>
              </a:ext>
            </a:extLst>
          </p:cNvPr>
          <p:cNvPicPr>
            <a:picLocks noChangeAspect="1"/>
          </p:cNvPicPr>
          <p:nvPr/>
        </p:nvPicPr>
        <p:blipFill>
          <a:blip r:embed="rId5"/>
          <a:stretch>
            <a:fillRect/>
          </a:stretch>
        </p:blipFill>
        <p:spPr>
          <a:xfrm>
            <a:off x="5943173" y="3979230"/>
            <a:ext cx="3248049" cy="2681307"/>
          </a:xfrm>
          <a:prstGeom prst="rect">
            <a:avLst/>
          </a:prstGeom>
        </p:spPr>
      </p:pic>
      <p:sp>
        <p:nvSpPr>
          <p:cNvPr id="7" name="文本框 6">
            <a:extLst>
              <a:ext uri="{FF2B5EF4-FFF2-40B4-BE49-F238E27FC236}">
                <a16:creationId xmlns:a16="http://schemas.microsoft.com/office/drawing/2014/main" id="{96E8F2F6-0C6D-47C7-A156-755599793078}"/>
              </a:ext>
            </a:extLst>
          </p:cNvPr>
          <p:cNvSpPr txBox="1"/>
          <p:nvPr/>
        </p:nvSpPr>
        <p:spPr>
          <a:xfrm>
            <a:off x="9639597" y="5445868"/>
            <a:ext cx="1725089" cy="461665"/>
          </a:xfrm>
          <a:prstGeom prst="rect">
            <a:avLst/>
          </a:prstGeom>
          <a:noFill/>
        </p:spPr>
        <p:txBody>
          <a:bodyPr wrap="square" rtlCol="0">
            <a:spAutoFit/>
          </a:bodyPr>
          <a:lstStyle/>
          <a:p>
            <a:r>
              <a:rPr lang="zh-CN" altLang="en-US" sz="2400" b="1" dirty="0">
                <a:solidFill>
                  <a:srgbClr val="0000FF"/>
                </a:solidFill>
              </a:rPr>
              <a:t>轴平行</a:t>
            </a:r>
          </a:p>
        </p:txBody>
      </p:sp>
    </p:spTree>
    <p:extLst>
      <p:ext uri="{BB962C8B-B14F-4D97-AF65-F5344CB8AC3E}">
        <p14:creationId xmlns:p14="http://schemas.microsoft.com/office/powerpoint/2010/main" val="82859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342A9-0625-436F-9C78-0B09AA34EA2D}"/>
              </a:ext>
            </a:extLst>
          </p:cNvPr>
          <p:cNvSpPr>
            <a:spLocks noGrp="1"/>
          </p:cNvSpPr>
          <p:nvPr>
            <p:ph type="title"/>
          </p:nvPr>
        </p:nvSpPr>
        <p:spPr/>
        <p:txBody>
          <a:bodyPr/>
          <a:lstStyle/>
          <a:p>
            <a:r>
              <a:rPr lang="zh-CN" altLang="en-US" dirty="0"/>
              <a:t>单变量决策树</a:t>
            </a:r>
          </a:p>
        </p:txBody>
      </p:sp>
      <p:sp>
        <p:nvSpPr>
          <p:cNvPr id="3" name="内容占位符 2">
            <a:extLst>
              <a:ext uri="{FF2B5EF4-FFF2-40B4-BE49-F238E27FC236}">
                <a16:creationId xmlns:a16="http://schemas.microsoft.com/office/drawing/2014/main" id="{19C1C940-765B-498A-AE19-CEDAE31900C3}"/>
              </a:ext>
            </a:extLst>
          </p:cNvPr>
          <p:cNvSpPr>
            <a:spLocks noGrp="1"/>
          </p:cNvSpPr>
          <p:nvPr>
            <p:ph idx="1"/>
          </p:nvPr>
        </p:nvSpPr>
        <p:spPr/>
        <p:txBody>
          <a:bodyPr/>
          <a:lstStyle/>
          <a:p>
            <a:r>
              <a:rPr lang="zh-CN" altLang="en-US" dirty="0"/>
              <a:t>当学习任务所对应的分类边界很复杂时，需要非常多段划分才能获得较好的近似</a:t>
            </a:r>
          </a:p>
        </p:txBody>
      </p:sp>
      <p:pic>
        <p:nvPicPr>
          <p:cNvPr id="4" name="图片 3">
            <a:extLst>
              <a:ext uri="{FF2B5EF4-FFF2-40B4-BE49-F238E27FC236}">
                <a16:creationId xmlns:a16="http://schemas.microsoft.com/office/drawing/2014/main" id="{3D92E6F8-4D10-43C0-8F30-4638F8803A36}"/>
              </a:ext>
            </a:extLst>
          </p:cNvPr>
          <p:cNvPicPr>
            <a:picLocks noChangeAspect="1"/>
          </p:cNvPicPr>
          <p:nvPr/>
        </p:nvPicPr>
        <p:blipFill>
          <a:blip r:embed="rId2"/>
          <a:stretch>
            <a:fillRect/>
          </a:stretch>
        </p:blipFill>
        <p:spPr>
          <a:xfrm>
            <a:off x="1863266" y="2863203"/>
            <a:ext cx="3618298" cy="3169607"/>
          </a:xfrm>
          <a:prstGeom prst="rect">
            <a:avLst/>
          </a:prstGeom>
        </p:spPr>
      </p:pic>
      <p:sp>
        <p:nvSpPr>
          <p:cNvPr id="5" name="文本框 4">
            <a:extLst>
              <a:ext uri="{FF2B5EF4-FFF2-40B4-BE49-F238E27FC236}">
                <a16:creationId xmlns:a16="http://schemas.microsoft.com/office/drawing/2014/main" id="{DAC9D538-5A54-4619-8824-E30462A46633}"/>
              </a:ext>
            </a:extLst>
          </p:cNvPr>
          <p:cNvSpPr txBox="1"/>
          <p:nvPr/>
        </p:nvSpPr>
        <p:spPr>
          <a:xfrm>
            <a:off x="6129646" y="5190901"/>
            <a:ext cx="1725089" cy="461665"/>
          </a:xfrm>
          <a:prstGeom prst="rect">
            <a:avLst/>
          </a:prstGeom>
          <a:noFill/>
        </p:spPr>
        <p:txBody>
          <a:bodyPr wrap="square" rtlCol="0">
            <a:spAutoFit/>
          </a:bodyPr>
          <a:lstStyle/>
          <a:p>
            <a:r>
              <a:rPr lang="zh-CN" altLang="en-US" sz="2400" b="1" dirty="0">
                <a:solidFill>
                  <a:srgbClr val="0000FF"/>
                </a:solidFill>
              </a:rPr>
              <a:t>轴倾斜</a:t>
            </a:r>
          </a:p>
        </p:txBody>
      </p:sp>
      <p:sp>
        <p:nvSpPr>
          <p:cNvPr id="6" name="文本框 5">
            <a:extLst>
              <a:ext uri="{FF2B5EF4-FFF2-40B4-BE49-F238E27FC236}">
                <a16:creationId xmlns:a16="http://schemas.microsoft.com/office/drawing/2014/main" id="{44680766-21E7-4D5E-B3DC-F38B52E5A8CD}"/>
              </a:ext>
            </a:extLst>
          </p:cNvPr>
          <p:cNvSpPr txBox="1"/>
          <p:nvPr/>
        </p:nvSpPr>
        <p:spPr>
          <a:xfrm>
            <a:off x="5857715" y="2793535"/>
            <a:ext cx="3994040" cy="461665"/>
          </a:xfrm>
          <a:prstGeom prst="rect">
            <a:avLst/>
          </a:prstGeom>
          <a:noFill/>
        </p:spPr>
        <p:txBody>
          <a:bodyPr wrap="square" rtlCol="0">
            <a:spAutoFit/>
          </a:bodyPr>
          <a:lstStyle/>
          <a:p>
            <a:r>
              <a:rPr lang="zh-CN" altLang="en-US" sz="2400" b="1" dirty="0">
                <a:solidFill>
                  <a:srgbClr val="C00000"/>
                </a:solidFill>
              </a:rPr>
              <a:t>能否产生这样的分类边界</a:t>
            </a:r>
          </a:p>
        </p:txBody>
      </p:sp>
      <p:cxnSp>
        <p:nvCxnSpPr>
          <p:cNvPr id="8" name="直接箭头连接符 7">
            <a:extLst>
              <a:ext uri="{FF2B5EF4-FFF2-40B4-BE49-F238E27FC236}">
                <a16:creationId xmlns:a16="http://schemas.microsoft.com/office/drawing/2014/main" id="{345A3C6A-6B18-44A5-99DB-C78E74888541}"/>
              </a:ext>
            </a:extLst>
          </p:cNvPr>
          <p:cNvCxnSpPr/>
          <p:nvPr/>
        </p:nvCxnSpPr>
        <p:spPr>
          <a:xfrm flipH="1">
            <a:off x="4963886" y="3265714"/>
            <a:ext cx="1490492" cy="37446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85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7C233-E17A-4DB6-8A8F-4133CCF503D3}"/>
              </a:ext>
            </a:extLst>
          </p:cNvPr>
          <p:cNvSpPr>
            <a:spLocks noGrp="1"/>
          </p:cNvSpPr>
          <p:nvPr>
            <p:ph type="title"/>
          </p:nvPr>
        </p:nvSpPr>
        <p:spPr/>
        <p:txBody>
          <a:bodyPr/>
          <a:lstStyle/>
          <a:p>
            <a:r>
              <a:rPr lang="zh-CN" altLang="en-US" dirty="0"/>
              <a:t>决策树学习算法的特点</a:t>
            </a:r>
          </a:p>
        </p:txBody>
      </p:sp>
      <p:sp>
        <p:nvSpPr>
          <p:cNvPr id="3" name="内容占位符 2">
            <a:extLst>
              <a:ext uri="{FF2B5EF4-FFF2-40B4-BE49-F238E27FC236}">
                <a16:creationId xmlns:a16="http://schemas.microsoft.com/office/drawing/2014/main" id="{572F0CEC-7931-47DB-BB0B-E220497FBD50}"/>
              </a:ext>
            </a:extLst>
          </p:cNvPr>
          <p:cNvSpPr>
            <a:spLocks noGrp="1"/>
          </p:cNvSpPr>
          <p:nvPr>
            <p:ph idx="1"/>
          </p:nvPr>
        </p:nvSpPr>
        <p:spPr/>
        <p:txBody>
          <a:bodyPr/>
          <a:lstStyle/>
          <a:p>
            <a:r>
              <a:rPr lang="zh-CN" altLang="en-US" dirty="0">
                <a:solidFill>
                  <a:srgbClr val="FF0000"/>
                </a:solidFill>
              </a:rPr>
              <a:t>优点</a:t>
            </a:r>
            <a:r>
              <a:rPr lang="zh-CN" altLang="en-US" dirty="0"/>
              <a:t>：自学习，不需要过多了解背景知识</a:t>
            </a:r>
            <a:endParaRPr lang="en-US" altLang="zh-CN" dirty="0"/>
          </a:p>
          <a:p>
            <a:r>
              <a:rPr lang="zh-CN" altLang="en-US" dirty="0"/>
              <a:t>有监督学习，从一类无序、无规则的事物（概念）中推理出决策树的</a:t>
            </a:r>
            <a:r>
              <a:rPr lang="zh-CN" altLang="en-US" dirty="0">
                <a:solidFill>
                  <a:srgbClr val="FF0000"/>
                </a:solidFill>
              </a:rPr>
              <a:t>分类规则</a:t>
            </a:r>
            <a:endParaRPr lang="en-US" altLang="zh-CN" dirty="0">
              <a:solidFill>
                <a:srgbClr val="FF0000"/>
              </a:solidFill>
            </a:endParaRPr>
          </a:p>
          <a:p>
            <a:r>
              <a:rPr lang="zh-CN" altLang="en-US" dirty="0">
                <a:solidFill>
                  <a:srgbClr val="FF0000"/>
                </a:solidFill>
              </a:rPr>
              <a:t>关键：</a:t>
            </a:r>
            <a:r>
              <a:rPr lang="zh-CN" altLang="en-US" dirty="0"/>
              <a:t>在当前状态下选择哪个属性作为分类依据</a:t>
            </a:r>
            <a:endParaRPr lang="zh-CN" altLang="en-US" dirty="0">
              <a:solidFill>
                <a:srgbClr val="FF0000"/>
              </a:solidFill>
            </a:endParaRPr>
          </a:p>
        </p:txBody>
      </p:sp>
    </p:spTree>
    <p:extLst>
      <p:ext uri="{BB962C8B-B14F-4D97-AF65-F5344CB8AC3E}">
        <p14:creationId xmlns:p14="http://schemas.microsoft.com/office/powerpoint/2010/main" val="303064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7A7C4-55E8-4220-92C6-B4E846828827}"/>
              </a:ext>
            </a:extLst>
          </p:cNvPr>
          <p:cNvSpPr>
            <a:spLocks noGrp="1"/>
          </p:cNvSpPr>
          <p:nvPr>
            <p:ph type="title"/>
          </p:nvPr>
        </p:nvSpPr>
        <p:spPr/>
        <p:txBody>
          <a:bodyPr/>
          <a:lstStyle/>
          <a:p>
            <a:r>
              <a:rPr lang="zh-CN" altLang="en-US" dirty="0"/>
              <a:t>多变量决策树</a:t>
            </a:r>
          </a:p>
        </p:txBody>
      </p:sp>
      <p:sp>
        <p:nvSpPr>
          <p:cNvPr id="3" name="内容占位符 2">
            <a:extLst>
              <a:ext uri="{FF2B5EF4-FFF2-40B4-BE49-F238E27FC236}">
                <a16:creationId xmlns:a16="http://schemas.microsoft.com/office/drawing/2014/main" id="{FDE542B8-8735-40A3-A8CF-93332CA11EC5}"/>
              </a:ext>
            </a:extLst>
          </p:cNvPr>
          <p:cNvSpPr>
            <a:spLocks noGrp="1"/>
          </p:cNvSpPr>
          <p:nvPr>
            <p:ph idx="1"/>
          </p:nvPr>
        </p:nvSpPr>
        <p:spPr/>
        <p:txBody>
          <a:bodyPr/>
          <a:lstStyle/>
          <a:p>
            <a:r>
              <a:rPr lang="zh-CN" altLang="en-US" dirty="0"/>
              <a:t>例</a:t>
            </a:r>
          </a:p>
        </p:txBody>
      </p:sp>
      <p:pic>
        <p:nvPicPr>
          <p:cNvPr id="4" name="图片 3">
            <a:extLst>
              <a:ext uri="{FF2B5EF4-FFF2-40B4-BE49-F238E27FC236}">
                <a16:creationId xmlns:a16="http://schemas.microsoft.com/office/drawing/2014/main" id="{AD140EDF-E337-46C3-8B70-2F4A9CDD4A83}"/>
              </a:ext>
            </a:extLst>
          </p:cNvPr>
          <p:cNvPicPr>
            <a:picLocks noChangeAspect="1"/>
          </p:cNvPicPr>
          <p:nvPr/>
        </p:nvPicPr>
        <p:blipFill>
          <a:blip r:embed="rId2"/>
          <a:stretch>
            <a:fillRect/>
          </a:stretch>
        </p:blipFill>
        <p:spPr>
          <a:xfrm>
            <a:off x="1895444" y="1652813"/>
            <a:ext cx="4937406" cy="2183207"/>
          </a:xfrm>
          <a:prstGeom prst="rect">
            <a:avLst/>
          </a:prstGeom>
        </p:spPr>
      </p:pic>
      <p:pic>
        <p:nvPicPr>
          <p:cNvPr id="5" name="图片 4">
            <a:extLst>
              <a:ext uri="{FF2B5EF4-FFF2-40B4-BE49-F238E27FC236}">
                <a16:creationId xmlns:a16="http://schemas.microsoft.com/office/drawing/2014/main" id="{41BCF4B5-EE57-4AC1-AD6C-6978F949610D}"/>
              </a:ext>
            </a:extLst>
          </p:cNvPr>
          <p:cNvPicPr>
            <a:picLocks noChangeAspect="1"/>
          </p:cNvPicPr>
          <p:nvPr/>
        </p:nvPicPr>
        <p:blipFill>
          <a:blip r:embed="rId3"/>
          <a:stretch>
            <a:fillRect/>
          </a:stretch>
        </p:blipFill>
        <p:spPr>
          <a:xfrm>
            <a:off x="2273945" y="3980908"/>
            <a:ext cx="3395333" cy="2716266"/>
          </a:xfrm>
          <a:prstGeom prst="rect">
            <a:avLst/>
          </a:prstGeom>
        </p:spPr>
      </p:pic>
      <p:sp>
        <p:nvSpPr>
          <p:cNvPr id="6" name="文本框 5">
            <a:extLst>
              <a:ext uri="{FF2B5EF4-FFF2-40B4-BE49-F238E27FC236}">
                <a16:creationId xmlns:a16="http://schemas.microsoft.com/office/drawing/2014/main" id="{829E1FF3-8941-4503-9D55-0313C6D91902}"/>
              </a:ext>
            </a:extLst>
          </p:cNvPr>
          <p:cNvSpPr txBox="1"/>
          <p:nvPr/>
        </p:nvSpPr>
        <p:spPr>
          <a:xfrm>
            <a:off x="6822392" y="4646543"/>
            <a:ext cx="4286992" cy="1384995"/>
          </a:xfrm>
          <a:prstGeom prst="rect">
            <a:avLst/>
          </a:prstGeom>
          <a:noFill/>
        </p:spPr>
        <p:txBody>
          <a:bodyPr wrap="square" rtlCol="0">
            <a:spAutoFit/>
          </a:bodyPr>
          <a:lstStyle/>
          <a:p>
            <a:r>
              <a:rPr lang="zh-CN" altLang="en-US" sz="2800" b="1" dirty="0">
                <a:solidFill>
                  <a:srgbClr val="0000FF"/>
                </a:solidFill>
              </a:rPr>
              <a:t>更复杂的“混合决策树”甚至可以在结点嵌入神经网络或其它非线性模型</a:t>
            </a:r>
          </a:p>
        </p:txBody>
      </p:sp>
    </p:spTree>
    <p:extLst>
      <p:ext uri="{BB962C8B-B14F-4D97-AF65-F5344CB8AC3E}">
        <p14:creationId xmlns:p14="http://schemas.microsoft.com/office/powerpoint/2010/main" val="153225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A709-3818-4218-A6D7-0CEEF31E197A}"/>
              </a:ext>
            </a:extLst>
          </p:cNvPr>
          <p:cNvSpPr>
            <a:spLocks noGrp="1"/>
          </p:cNvSpPr>
          <p:nvPr>
            <p:ph type="title"/>
          </p:nvPr>
        </p:nvSpPr>
        <p:spPr/>
        <p:txBody>
          <a:bodyPr/>
          <a:lstStyle/>
          <a:p>
            <a:r>
              <a:rPr lang="zh-CN" altLang="en-US" dirty="0"/>
              <a:t>编程练习</a:t>
            </a:r>
          </a:p>
        </p:txBody>
      </p:sp>
      <p:sp>
        <p:nvSpPr>
          <p:cNvPr id="3" name="内容占位符 2">
            <a:extLst>
              <a:ext uri="{FF2B5EF4-FFF2-40B4-BE49-F238E27FC236}">
                <a16:creationId xmlns:a16="http://schemas.microsoft.com/office/drawing/2014/main" id="{569D3D4B-8633-4694-AD92-BD9F2040E330}"/>
              </a:ext>
            </a:extLst>
          </p:cNvPr>
          <p:cNvSpPr>
            <a:spLocks noGrp="1"/>
          </p:cNvSpPr>
          <p:nvPr>
            <p:ph idx="1"/>
          </p:nvPr>
        </p:nvSpPr>
        <p:spPr>
          <a:xfrm>
            <a:off x="245346" y="1129209"/>
            <a:ext cx="5131997" cy="5867209"/>
          </a:xfrm>
        </p:spPr>
        <p:txBody>
          <a:bodyPr>
            <a:normAutofit/>
          </a:bodyPr>
          <a:lstStyle/>
          <a:p>
            <a:r>
              <a:rPr lang="zh-CN" altLang="en-US" sz="2000" dirty="0"/>
              <a:t>生成一颗决策树</a:t>
            </a:r>
            <a:endParaRPr lang="en-US" altLang="zh-CN" sz="2000" dirty="0"/>
          </a:p>
          <a:p>
            <a:pPr lvl="1"/>
            <a:r>
              <a:rPr lang="zh-CN" altLang="en-US" sz="2000" dirty="0"/>
              <a:t>可以考虑剪枝也可以不考虑剪枝</a:t>
            </a:r>
            <a:endParaRPr lang="en-US" altLang="zh-CN" sz="2000" dirty="0"/>
          </a:p>
          <a:p>
            <a:pPr lvl="1"/>
            <a:r>
              <a:rPr lang="zh-CN" altLang="en-US" sz="2000" dirty="0"/>
              <a:t>提交程序</a:t>
            </a:r>
            <a:r>
              <a:rPr lang="en-US" altLang="zh-CN" sz="2000" dirty="0"/>
              <a:t>+</a:t>
            </a:r>
            <a:r>
              <a:rPr lang="zh-CN" altLang="en-US" sz="2000" dirty="0"/>
              <a:t>报告</a:t>
            </a:r>
            <a:endParaRPr lang="en-US" altLang="zh-CN" sz="2000" dirty="0"/>
          </a:p>
          <a:p>
            <a:pPr lvl="2"/>
            <a:r>
              <a:rPr lang="zh-CN" altLang="en-US" dirty="0"/>
              <a:t>数据验证测试集划分</a:t>
            </a:r>
            <a:endParaRPr lang="en-US" altLang="zh-CN" dirty="0"/>
          </a:p>
          <a:p>
            <a:pPr lvl="2"/>
            <a:r>
              <a:rPr lang="zh-CN" altLang="en-US" dirty="0"/>
              <a:t>程序主要部分截图说明</a:t>
            </a:r>
            <a:endParaRPr lang="en-US" altLang="zh-CN" dirty="0"/>
          </a:p>
          <a:p>
            <a:pPr lvl="2"/>
            <a:r>
              <a:rPr lang="zh-CN" altLang="en-US" dirty="0"/>
              <a:t>实验结果</a:t>
            </a:r>
            <a:endParaRPr lang="en-US" altLang="zh-CN" dirty="0"/>
          </a:p>
          <a:p>
            <a:pPr lvl="1"/>
            <a:r>
              <a:rPr lang="zh-CN" altLang="en-US" dirty="0"/>
              <a:t>提交时间</a:t>
            </a:r>
            <a:r>
              <a:rPr lang="en-US" altLang="zh-CN" dirty="0"/>
              <a:t>5</a:t>
            </a:r>
            <a:r>
              <a:rPr lang="zh-CN" altLang="en-US" dirty="0"/>
              <a:t>月</a:t>
            </a:r>
            <a:r>
              <a:rPr lang="en-US" altLang="zh-CN" dirty="0"/>
              <a:t>24</a:t>
            </a:r>
            <a:r>
              <a:rPr lang="zh-CN" altLang="en-US" dirty="0"/>
              <a:t>日</a:t>
            </a:r>
            <a:r>
              <a:rPr lang="en-US" altLang="zh-CN" dirty="0"/>
              <a:t>24</a:t>
            </a:r>
            <a:r>
              <a:rPr lang="zh-CN" altLang="en-US" dirty="0"/>
              <a:t>：</a:t>
            </a:r>
            <a:r>
              <a:rPr lang="en-US" altLang="zh-CN" dirty="0"/>
              <a:t>00</a:t>
            </a:r>
            <a:r>
              <a:rPr lang="zh-CN" altLang="en-US" dirty="0"/>
              <a:t>前</a:t>
            </a:r>
            <a:endParaRPr lang="en-US" altLang="zh-CN" dirty="0"/>
          </a:p>
          <a:p>
            <a:pPr lvl="2"/>
            <a:endParaRPr lang="zh-CN" altLang="en-US" dirty="0"/>
          </a:p>
        </p:txBody>
      </p:sp>
      <p:pic>
        <p:nvPicPr>
          <p:cNvPr id="6" name="图片 5">
            <a:extLst>
              <a:ext uri="{FF2B5EF4-FFF2-40B4-BE49-F238E27FC236}">
                <a16:creationId xmlns:a16="http://schemas.microsoft.com/office/drawing/2014/main" id="{F1DD6792-7CCB-4F0A-8468-B5EF658C4B8E}"/>
              </a:ext>
            </a:extLst>
          </p:cNvPr>
          <p:cNvPicPr>
            <a:picLocks noChangeAspect="1"/>
          </p:cNvPicPr>
          <p:nvPr/>
        </p:nvPicPr>
        <p:blipFill>
          <a:blip r:embed="rId2"/>
          <a:stretch>
            <a:fillRect/>
          </a:stretch>
        </p:blipFill>
        <p:spPr>
          <a:xfrm>
            <a:off x="5251508" y="744177"/>
            <a:ext cx="6815823" cy="5586281"/>
          </a:xfrm>
          <a:prstGeom prst="rect">
            <a:avLst/>
          </a:prstGeom>
        </p:spPr>
      </p:pic>
    </p:spTree>
    <p:extLst>
      <p:ext uri="{BB962C8B-B14F-4D97-AF65-F5344CB8AC3E}">
        <p14:creationId xmlns:p14="http://schemas.microsoft.com/office/powerpoint/2010/main" val="99804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A7321-8BC5-4954-BE25-DCFAEAEC28CD}"/>
              </a:ext>
            </a:extLst>
          </p:cNvPr>
          <p:cNvSpPr>
            <a:spLocks noGrp="1"/>
          </p:cNvSpPr>
          <p:nvPr>
            <p:ph type="title"/>
          </p:nvPr>
        </p:nvSpPr>
        <p:spPr/>
        <p:txBody>
          <a:bodyPr/>
          <a:lstStyle/>
          <a:p>
            <a:r>
              <a:rPr lang="zh-CN" altLang="en-US" dirty="0"/>
              <a:t>决策树</a:t>
            </a:r>
          </a:p>
        </p:txBody>
      </p:sp>
      <p:sp>
        <p:nvSpPr>
          <p:cNvPr id="3" name="内容占位符 2">
            <a:extLst>
              <a:ext uri="{FF2B5EF4-FFF2-40B4-BE49-F238E27FC236}">
                <a16:creationId xmlns:a16="http://schemas.microsoft.com/office/drawing/2014/main" id="{D326AC5D-BB9F-46A0-836C-807223A4E227}"/>
              </a:ext>
            </a:extLst>
          </p:cNvPr>
          <p:cNvSpPr>
            <a:spLocks noGrp="1"/>
          </p:cNvSpPr>
          <p:nvPr>
            <p:ph idx="1"/>
          </p:nvPr>
        </p:nvSpPr>
        <p:spPr/>
        <p:txBody>
          <a:bodyPr>
            <a:normAutofit fontScale="92500" lnSpcReduction="20000"/>
          </a:bodyPr>
          <a:lstStyle/>
          <a:p>
            <a:r>
              <a:rPr lang="zh-CN" altLang="en-US" dirty="0">
                <a:solidFill>
                  <a:srgbClr val="0085B4"/>
                </a:solidFill>
              </a:rPr>
              <a:t>例：</a:t>
            </a:r>
            <a:r>
              <a:rPr lang="zh-CN" altLang="en-US" dirty="0"/>
              <a:t>相亲</a:t>
            </a:r>
            <a:endParaRPr lang="en-US" altLang="zh-CN" dirty="0"/>
          </a:p>
          <a:p>
            <a:pPr lvl="1"/>
            <a:r>
              <a:rPr lang="zh-CN" altLang="en-US" sz="2000" dirty="0">
                <a:solidFill>
                  <a:srgbClr val="7030A0"/>
                </a:solidFill>
              </a:rPr>
              <a:t>女儿：多大年纪？</a:t>
            </a:r>
            <a:r>
              <a:rPr lang="zh-CN" altLang="en-US" sz="2000" dirty="0">
                <a:solidFill>
                  <a:srgbClr val="0085B4"/>
                </a:solidFill>
              </a:rPr>
              <a:t>（年龄）</a:t>
            </a:r>
            <a:endParaRPr lang="en-US" altLang="zh-CN" sz="2000" dirty="0">
              <a:solidFill>
                <a:srgbClr val="0085B4"/>
              </a:solidFill>
            </a:endParaRPr>
          </a:p>
          <a:p>
            <a:pPr lvl="1"/>
            <a:r>
              <a:rPr lang="zh-CN" altLang="en-US" sz="2000" dirty="0"/>
              <a:t>母亲：</a:t>
            </a:r>
            <a:r>
              <a:rPr lang="en-US" altLang="zh-CN" sz="2000" dirty="0"/>
              <a:t>26</a:t>
            </a:r>
          </a:p>
          <a:p>
            <a:pPr lvl="1"/>
            <a:r>
              <a:rPr lang="zh-CN" altLang="en-US" sz="2000" dirty="0">
                <a:solidFill>
                  <a:srgbClr val="7030A0"/>
                </a:solidFill>
              </a:rPr>
              <a:t>女儿：长的帅不帅</a:t>
            </a:r>
            <a:r>
              <a:rPr lang="zh-CN" altLang="en-US" sz="2000" dirty="0">
                <a:solidFill>
                  <a:srgbClr val="0085B4"/>
                </a:solidFill>
              </a:rPr>
              <a:t>（长相）</a:t>
            </a:r>
            <a:endParaRPr lang="en-US" altLang="zh-CN" sz="2000" dirty="0">
              <a:solidFill>
                <a:srgbClr val="0085B4"/>
              </a:solidFill>
            </a:endParaRPr>
          </a:p>
          <a:p>
            <a:pPr lvl="1"/>
            <a:r>
              <a:rPr lang="zh-CN" altLang="en-US" sz="2000" dirty="0"/>
              <a:t>母亲：挺帅的</a:t>
            </a:r>
            <a:endParaRPr lang="en-US" altLang="zh-CN" sz="2000" dirty="0"/>
          </a:p>
          <a:p>
            <a:pPr lvl="1"/>
            <a:r>
              <a:rPr lang="zh-CN" altLang="en-US" sz="2000" dirty="0">
                <a:solidFill>
                  <a:srgbClr val="7030A0"/>
                </a:solidFill>
              </a:rPr>
              <a:t>女儿：收入高不高</a:t>
            </a:r>
            <a:r>
              <a:rPr lang="zh-CN" altLang="en-US" sz="2000" dirty="0">
                <a:solidFill>
                  <a:srgbClr val="0085B4"/>
                </a:solidFill>
              </a:rPr>
              <a:t>（收入）</a:t>
            </a:r>
            <a:endParaRPr lang="en-US" altLang="zh-CN" sz="2000" dirty="0">
              <a:solidFill>
                <a:srgbClr val="0085B4"/>
              </a:solidFill>
            </a:endParaRPr>
          </a:p>
          <a:p>
            <a:pPr lvl="1"/>
            <a:r>
              <a:rPr lang="zh-CN" altLang="en-US" sz="2000" dirty="0"/>
              <a:t>母亲：不算很高，中等</a:t>
            </a:r>
            <a:endParaRPr lang="en-US" altLang="zh-CN" sz="2000" dirty="0"/>
          </a:p>
          <a:p>
            <a:pPr lvl="1"/>
            <a:r>
              <a:rPr lang="zh-CN" altLang="en-US" sz="2000" dirty="0">
                <a:solidFill>
                  <a:srgbClr val="7030A0"/>
                </a:solidFill>
              </a:rPr>
              <a:t>女儿：是公务员么</a:t>
            </a:r>
            <a:r>
              <a:rPr lang="zh-CN" altLang="en-US" sz="2000" dirty="0">
                <a:solidFill>
                  <a:srgbClr val="0085B4"/>
                </a:solidFill>
              </a:rPr>
              <a:t>（是否公务员）</a:t>
            </a:r>
            <a:endParaRPr lang="en-US" altLang="zh-CN" sz="2000" dirty="0">
              <a:solidFill>
                <a:srgbClr val="0085B4"/>
              </a:solidFill>
            </a:endParaRPr>
          </a:p>
          <a:p>
            <a:pPr lvl="1"/>
            <a:r>
              <a:rPr lang="zh-CN" altLang="en-US" sz="2000" dirty="0"/>
              <a:t>母亲：是，在税务局上班</a:t>
            </a:r>
            <a:endParaRPr lang="en-US" altLang="zh-CN" sz="2000" dirty="0"/>
          </a:p>
          <a:p>
            <a:pPr lvl="1"/>
            <a:r>
              <a:rPr lang="zh-CN" altLang="en-US" sz="2000" dirty="0">
                <a:solidFill>
                  <a:srgbClr val="7030A0"/>
                </a:solidFill>
              </a:rPr>
              <a:t>女儿：好，我去见见</a:t>
            </a:r>
            <a:endParaRPr lang="en-US" altLang="zh-CN" sz="2000" dirty="0">
              <a:solidFill>
                <a:srgbClr val="7030A0"/>
              </a:solidFill>
            </a:endParaRPr>
          </a:p>
          <a:p>
            <a:pPr lvl="1"/>
            <a:endParaRPr lang="en-US" altLang="zh-CN" dirty="0"/>
          </a:p>
        </p:txBody>
      </p:sp>
      <p:pic>
        <p:nvPicPr>
          <p:cNvPr id="4" name="图片 3">
            <a:extLst>
              <a:ext uri="{FF2B5EF4-FFF2-40B4-BE49-F238E27FC236}">
                <a16:creationId xmlns:a16="http://schemas.microsoft.com/office/drawing/2014/main" id="{E801EA6A-83DC-4CD3-BFAC-3264F352121C}"/>
              </a:ext>
            </a:extLst>
          </p:cNvPr>
          <p:cNvPicPr>
            <a:picLocks noChangeAspect="1"/>
          </p:cNvPicPr>
          <p:nvPr/>
        </p:nvPicPr>
        <p:blipFill>
          <a:blip r:embed="rId2"/>
          <a:stretch>
            <a:fillRect/>
          </a:stretch>
        </p:blipFill>
        <p:spPr>
          <a:xfrm>
            <a:off x="6134225" y="1483416"/>
            <a:ext cx="5167323" cy="4559403"/>
          </a:xfrm>
          <a:prstGeom prst="rect">
            <a:avLst/>
          </a:prstGeom>
        </p:spPr>
      </p:pic>
    </p:spTree>
    <p:extLst>
      <p:ext uri="{BB962C8B-B14F-4D97-AF65-F5344CB8AC3E}">
        <p14:creationId xmlns:p14="http://schemas.microsoft.com/office/powerpoint/2010/main" val="388184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FC99F-51CD-48BD-9B11-BDB9814EAC89}"/>
              </a:ext>
            </a:extLst>
          </p:cNvPr>
          <p:cNvSpPr>
            <a:spLocks noGrp="1"/>
          </p:cNvSpPr>
          <p:nvPr>
            <p:ph type="title"/>
          </p:nvPr>
        </p:nvSpPr>
        <p:spPr/>
        <p:txBody>
          <a:bodyPr/>
          <a:lstStyle/>
          <a:p>
            <a:r>
              <a:rPr lang="zh-CN" altLang="en-US" dirty="0"/>
              <a:t>决策树的学习</a:t>
            </a:r>
          </a:p>
        </p:txBody>
      </p:sp>
      <p:sp>
        <p:nvSpPr>
          <p:cNvPr id="3" name="内容占位符 2">
            <a:extLst>
              <a:ext uri="{FF2B5EF4-FFF2-40B4-BE49-F238E27FC236}">
                <a16:creationId xmlns:a16="http://schemas.microsoft.com/office/drawing/2014/main" id="{1F5630B1-594E-45B4-8949-9368C8C9DB6C}"/>
              </a:ext>
            </a:extLst>
          </p:cNvPr>
          <p:cNvSpPr>
            <a:spLocks noGrp="1"/>
          </p:cNvSpPr>
          <p:nvPr>
            <p:ph idx="1"/>
          </p:nvPr>
        </p:nvSpPr>
        <p:spPr>
          <a:xfrm>
            <a:off x="245346" y="1478294"/>
            <a:ext cx="11661105" cy="5744627"/>
          </a:xfrm>
        </p:spPr>
        <p:txBody>
          <a:bodyPr>
            <a:normAutofit/>
          </a:bodyPr>
          <a:lstStyle/>
          <a:p>
            <a:r>
              <a:rPr lang="zh-CN" altLang="en-US" dirty="0"/>
              <a:t>假设给定训练数据集</a:t>
            </a:r>
            <a:endParaRPr lang="en-US" altLang="zh-CN" dirty="0"/>
          </a:p>
          <a:p>
            <a:endParaRPr lang="en-US" altLang="zh-CN" dirty="0"/>
          </a:p>
          <a:p>
            <a:pPr marL="457200" lvl="1" indent="0">
              <a:buNone/>
            </a:pPr>
            <a:endParaRPr lang="en-US" altLang="zh-CN" dirty="0">
              <a:solidFill>
                <a:srgbClr val="0085B4"/>
              </a:solidFill>
            </a:endParaRPr>
          </a:p>
          <a:p>
            <a:r>
              <a:rPr lang="zh-CN" altLang="en-US" dirty="0">
                <a:solidFill>
                  <a:srgbClr val="FF0000"/>
                </a:solidFill>
              </a:rPr>
              <a:t>决策树学习本质</a:t>
            </a:r>
            <a:r>
              <a:rPr lang="zh-CN" altLang="en-US" dirty="0"/>
              <a:t>：从训练数据集中归纳出一组分类规则</a:t>
            </a:r>
            <a:endParaRPr lang="en-US" altLang="zh-CN" dirty="0"/>
          </a:p>
          <a:p>
            <a:r>
              <a:rPr lang="zh-CN" altLang="en-US" dirty="0">
                <a:solidFill>
                  <a:srgbClr val="FF0000"/>
                </a:solidFill>
              </a:rPr>
              <a:t>学习目标</a:t>
            </a:r>
            <a:r>
              <a:rPr lang="zh-CN" altLang="en-US" dirty="0"/>
              <a:t>：根据给定的训练数据集构建一个决策树模型，使它能够对实例进行正确的分类，</a:t>
            </a:r>
            <a:r>
              <a:rPr lang="zh-CN" altLang="en-US" dirty="0">
                <a:solidFill>
                  <a:srgbClr val="0085B4"/>
                </a:solidFill>
              </a:rPr>
              <a:t>泛化能力强</a:t>
            </a:r>
            <a:endParaRPr lang="en-US" altLang="zh-CN" dirty="0">
              <a:solidFill>
                <a:srgbClr val="0085B4"/>
              </a:solidFill>
            </a:endParaRPr>
          </a:p>
          <a:p>
            <a:pPr lvl="1"/>
            <a:r>
              <a:rPr lang="zh-CN" altLang="en-US" dirty="0">
                <a:solidFill>
                  <a:srgbClr val="00B050"/>
                </a:solidFill>
              </a:rPr>
              <a:t>与训练数据集不矛盾的决策树可能有多个或者一个都没有</a:t>
            </a:r>
            <a:endParaRPr lang="en-US" altLang="zh-CN" dirty="0">
              <a:solidFill>
                <a:srgbClr val="00B050"/>
              </a:solidFill>
            </a:endParaRPr>
          </a:p>
          <a:p>
            <a:endParaRPr lang="en-US" altLang="zh-C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1CD2F1-AD91-48C4-B0AB-67F689DBDBBA}"/>
                  </a:ext>
                </a:extLst>
              </p:cNvPr>
              <p:cNvSpPr txBox="1"/>
              <p:nvPr/>
            </p:nvSpPr>
            <p:spPr>
              <a:xfrm>
                <a:off x="2388869" y="2090465"/>
                <a:ext cx="40320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𝑵</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smtClean="0">
                                  <a:latin typeface="Cambria Math" panose="02040503050406030204" pitchFamily="18" charset="0"/>
                                </a:rPr>
                                <m:t>𝑵</m:t>
                              </m:r>
                            </m:sub>
                          </m:sSub>
                        </m:e>
                      </m:d>
                      <m:r>
                        <a:rPr lang="en-US" altLang="zh-CN" sz="2400" b="1" i="1" smtClean="0">
                          <a:latin typeface="Cambria Math" panose="02040503050406030204" pitchFamily="18" charset="0"/>
                        </a:rPr>
                        <m:t>}</m:t>
                      </m:r>
                    </m:oMath>
                  </m:oMathPara>
                </a14:m>
                <a:endParaRPr lang="zh-CN" altLang="en-US" sz="2400" b="1" dirty="0"/>
              </a:p>
            </p:txBody>
          </p:sp>
        </mc:Choice>
        <mc:Fallback xmlns="">
          <p:sp>
            <p:nvSpPr>
              <p:cNvPr id="4" name="文本框 3">
                <a:extLst>
                  <a:ext uri="{FF2B5EF4-FFF2-40B4-BE49-F238E27FC236}">
                    <a16:creationId xmlns:a16="http://schemas.microsoft.com/office/drawing/2014/main" id="{DF1CD2F1-AD91-48C4-B0AB-67F689DBDBBA}"/>
                  </a:ext>
                </a:extLst>
              </p:cNvPr>
              <p:cNvSpPr txBox="1">
                <a:spLocks noRot="1" noChangeAspect="1" noMove="1" noResize="1" noEditPoints="1" noAdjustHandles="1" noChangeArrowheads="1" noChangeShapeType="1" noTextEdit="1"/>
              </p:cNvSpPr>
              <p:nvPr/>
            </p:nvSpPr>
            <p:spPr>
              <a:xfrm>
                <a:off x="2388869" y="2090465"/>
                <a:ext cx="4032070" cy="461665"/>
              </a:xfrm>
              <a:prstGeom prst="rect">
                <a:avLst/>
              </a:prstGeom>
              <a:blipFill>
                <a:blip r:embed="rId2"/>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F4E8CEE-D465-4347-9AEA-6AC984CBA8D8}"/>
                  </a:ext>
                </a:extLst>
              </p:cNvPr>
              <p:cNvSpPr txBox="1"/>
              <p:nvPr/>
            </p:nvSpPr>
            <p:spPr>
              <a:xfrm>
                <a:off x="2616950" y="2834103"/>
                <a:ext cx="5382442" cy="489173"/>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𝟏</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Sup>
                      <m:sSubSupPr>
                        <m:ctrlPr>
                          <a:rPr lang="en-US" altLang="zh-CN" sz="2400" b="1" i="1">
                            <a:latin typeface="Cambria Math" panose="02040503050406030204" pitchFamily="18" charset="0"/>
                          </a:rPr>
                        </m:ctrlPr>
                      </m:sSubSup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𝒊</m:t>
                        </m:r>
                      </m:sub>
                      <m:sup>
                        <m:r>
                          <a:rPr lang="en-US" altLang="zh-CN" sz="2400" b="1" i="1" smtClean="0">
                            <a:latin typeface="Cambria Math" panose="02040503050406030204" pitchFamily="18" charset="0"/>
                          </a:rPr>
                          <m:t>𝒏</m:t>
                        </m:r>
                      </m:sup>
                    </m:sSubSup>
                    <m:r>
                      <a:rPr lang="en-US" altLang="zh-CN" sz="2400" b="1" i="1" smtClean="0">
                        <a:latin typeface="Cambria Math" panose="02040503050406030204" pitchFamily="18" charset="0"/>
                      </a:rPr>
                      <m:t>}</m:t>
                    </m:r>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𝑲</m:t>
                    </m:r>
                    <m:r>
                      <a:rPr lang="en-US" altLang="zh-CN" sz="2400" b="1" i="1">
                        <a:latin typeface="Cambria Math" panose="02040503050406030204" pitchFamily="18" charset="0"/>
                      </a:rPr>
                      <m:t>}</m:t>
                    </m:r>
                  </m:oMath>
                </a14:m>
                <a:endParaRPr lang="zh-CN" altLang="en-US" sz="2400" b="1" dirty="0"/>
              </a:p>
            </p:txBody>
          </p:sp>
        </mc:Choice>
        <mc:Fallback xmlns="">
          <p:sp>
            <p:nvSpPr>
              <p:cNvPr id="5" name="文本框 4">
                <a:extLst>
                  <a:ext uri="{FF2B5EF4-FFF2-40B4-BE49-F238E27FC236}">
                    <a16:creationId xmlns:a16="http://schemas.microsoft.com/office/drawing/2014/main" id="{8F4E8CEE-D465-4347-9AEA-6AC984CBA8D8}"/>
                  </a:ext>
                </a:extLst>
              </p:cNvPr>
              <p:cNvSpPr txBox="1">
                <a:spLocks noRot="1" noChangeAspect="1" noMove="1" noResize="1" noEditPoints="1" noAdjustHandles="1" noChangeArrowheads="1" noChangeShapeType="1" noTextEdit="1"/>
              </p:cNvSpPr>
              <p:nvPr/>
            </p:nvSpPr>
            <p:spPr>
              <a:xfrm>
                <a:off x="2616950" y="2834103"/>
                <a:ext cx="5382442" cy="489173"/>
              </a:xfrm>
              <a:prstGeom prst="rect">
                <a:avLst/>
              </a:prstGeom>
              <a:blipFill>
                <a:blip r:embed="rId3"/>
                <a:stretch>
                  <a:fillRect t="-5000"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615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p:cTn id="2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B90AD-56C5-4BED-92C0-526858F521B7}"/>
              </a:ext>
            </a:extLst>
          </p:cNvPr>
          <p:cNvSpPr>
            <a:spLocks noGrp="1"/>
          </p:cNvSpPr>
          <p:nvPr>
            <p:ph type="title"/>
          </p:nvPr>
        </p:nvSpPr>
        <p:spPr/>
        <p:txBody>
          <a:bodyPr/>
          <a:lstStyle/>
          <a:p>
            <a:r>
              <a:rPr lang="zh-CN" altLang="en-US" dirty="0"/>
              <a:t>决策树算法</a:t>
            </a:r>
          </a:p>
        </p:txBody>
      </p:sp>
      <p:sp>
        <p:nvSpPr>
          <p:cNvPr id="5" name="内容占位符 4">
            <a:extLst>
              <a:ext uri="{FF2B5EF4-FFF2-40B4-BE49-F238E27FC236}">
                <a16:creationId xmlns:a16="http://schemas.microsoft.com/office/drawing/2014/main" id="{E386DF50-14D1-4B0A-B179-0443D1FA106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13E754A-9F73-4AE2-B564-E130AA86AFF6}"/>
              </a:ext>
            </a:extLst>
          </p:cNvPr>
          <p:cNvPicPr>
            <a:picLocks noChangeAspect="1"/>
          </p:cNvPicPr>
          <p:nvPr/>
        </p:nvPicPr>
        <p:blipFill>
          <a:blip r:embed="rId2"/>
          <a:stretch>
            <a:fillRect/>
          </a:stretch>
        </p:blipFill>
        <p:spPr>
          <a:xfrm>
            <a:off x="890452" y="93846"/>
            <a:ext cx="9625148" cy="6785545"/>
          </a:xfrm>
          <a:prstGeom prst="rect">
            <a:avLst/>
          </a:prstGeom>
        </p:spPr>
      </p:pic>
      <p:cxnSp>
        <p:nvCxnSpPr>
          <p:cNvPr id="6" name="直接连接符 5">
            <a:extLst>
              <a:ext uri="{FF2B5EF4-FFF2-40B4-BE49-F238E27FC236}">
                <a16:creationId xmlns:a16="http://schemas.microsoft.com/office/drawing/2014/main" id="{7F5D829C-7B9C-4DA2-82CA-7FFC0CC88D7A}"/>
              </a:ext>
            </a:extLst>
          </p:cNvPr>
          <p:cNvCxnSpPr/>
          <p:nvPr/>
        </p:nvCxnSpPr>
        <p:spPr>
          <a:xfrm>
            <a:off x="1870364" y="1995055"/>
            <a:ext cx="3314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1139828-3432-4F3D-926B-6EA64B04F591}"/>
              </a:ext>
            </a:extLst>
          </p:cNvPr>
          <p:cNvCxnSpPr>
            <a:cxnSpLocks/>
          </p:cNvCxnSpPr>
          <p:nvPr/>
        </p:nvCxnSpPr>
        <p:spPr>
          <a:xfrm>
            <a:off x="2001982" y="2895601"/>
            <a:ext cx="4294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C1FD06-3EC1-4F91-91D2-E9566C0C07D9}"/>
              </a:ext>
            </a:extLst>
          </p:cNvPr>
          <p:cNvCxnSpPr>
            <a:cxnSpLocks/>
          </p:cNvCxnSpPr>
          <p:nvPr/>
        </p:nvCxnSpPr>
        <p:spPr>
          <a:xfrm>
            <a:off x="1686791" y="3827320"/>
            <a:ext cx="33424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53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2857</Words>
  <Application>Microsoft Office PowerPoint</Application>
  <PresentationFormat>宽屏</PresentationFormat>
  <Paragraphs>501</Paragraphs>
  <Slides>61</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等线</vt:lpstr>
      <vt:lpstr>华文仿宋</vt:lpstr>
      <vt:lpstr>华文楷体</vt:lpstr>
      <vt:lpstr>楷体</vt:lpstr>
      <vt:lpstr>微软雅黑</vt:lpstr>
      <vt:lpstr>Arial</vt:lpstr>
      <vt:lpstr>Cambria Math</vt:lpstr>
      <vt:lpstr>Times New Roman</vt:lpstr>
      <vt:lpstr>Office 主题​​</vt:lpstr>
      <vt:lpstr>PowerPoint 演示文稿</vt:lpstr>
      <vt:lpstr>决策树</vt:lpstr>
      <vt:lpstr>PowerPoint 演示文稿</vt:lpstr>
      <vt:lpstr>PowerPoint 演示文稿</vt:lpstr>
      <vt:lpstr>决策树模型</vt:lpstr>
      <vt:lpstr>决策树学习算法的特点</vt:lpstr>
      <vt:lpstr>决策树</vt:lpstr>
      <vt:lpstr>决策树的学习</vt:lpstr>
      <vt:lpstr>决策树算法</vt:lpstr>
      <vt:lpstr>PowerPoint 演示文稿</vt:lpstr>
      <vt:lpstr>特征选择</vt:lpstr>
      <vt:lpstr>决策树算法</vt:lpstr>
      <vt:lpstr>信息增益</vt:lpstr>
      <vt:lpstr>信息增益</vt:lpstr>
      <vt:lpstr>信息增益</vt:lpstr>
      <vt:lpstr>信息增益</vt:lpstr>
      <vt:lpstr>信息增益</vt:lpstr>
      <vt:lpstr>信息增益</vt:lpstr>
      <vt:lpstr>信息增益</vt:lpstr>
      <vt:lpstr>信息增益</vt:lpstr>
      <vt:lpstr>信息增益</vt:lpstr>
      <vt:lpstr>信息增益</vt:lpstr>
      <vt:lpstr>决策树的生成</vt:lpstr>
      <vt:lpstr>练习</vt:lpstr>
      <vt:lpstr>信息增益比</vt:lpstr>
      <vt:lpstr>信息增益比</vt:lpstr>
      <vt:lpstr>可能存在的问题</vt:lpstr>
      <vt:lpstr>决策树过拟合</vt:lpstr>
      <vt:lpstr>PowerPoint 演示文稿</vt:lpstr>
      <vt:lpstr>决策树的剪枝</vt:lpstr>
      <vt:lpstr>决策树的剪枝</vt:lpstr>
      <vt:lpstr>决策树的剪枝</vt:lpstr>
      <vt:lpstr>决策树的剪枝</vt:lpstr>
      <vt:lpstr>PowerPoint 演示文稿</vt:lpstr>
      <vt:lpstr>决策树的剪枝</vt:lpstr>
      <vt:lpstr>决策树的剪枝</vt:lpstr>
      <vt:lpstr>决策树的剪枝</vt:lpstr>
      <vt:lpstr>决策树的剪枝</vt:lpstr>
      <vt:lpstr>决策树的剪枝</vt:lpstr>
      <vt:lpstr>决策树的剪枝</vt:lpstr>
      <vt:lpstr>PowerPoint 演示文稿</vt:lpstr>
      <vt:lpstr>CART</vt:lpstr>
      <vt:lpstr>CART</vt:lpstr>
      <vt:lpstr>CART</vt:lpstr>
      <vt:lpstr>CART</vt:lpstr>
      <vt:lpstr>CART</vt:lpstr>
      <vt:lpstr>CART的剪枝</vt:lpstr>
      <vt:lpstr>CART的剪枝</vt:lpstr>
      <vt:lpstr>CART的剪枝</vt:lpstr>
      <vt:lpstr>PowerPoint 演示文稿</vt:lpstr>
      <vt:lpstr>连续值处理</vt:lpstr>
      <vt:lpstr>决策树——缺失值</vt:lpstr>
      <vt:lpstr>缺失值</vt:lpstr>
      <vt:lpstr>缺失值</vt:lpstr>
      <vt:lpstr>缺失值</vt:lpstr>
      <vt:lpstr>缺失值</vt:lpstr>
      <vt:lpstr>决策树的生成</vt:lpstr>
      <vt:lpstr>单变量决策树</vt:lpstr>
      <vt:lpstr>单变量决策树</vt:lpstr>
      <vt:lpstr>多变量决策树</vt:lpstr>
      <vt:lpstr>编程练习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mary</cp:lastModifiedBy>
  <cp:revision>200</cp:revision>
  <dcterms:created xsi:type="dcterms:W3CDTF">2020-02-27T08:41:55Z</dcterms:created>
  <dcterms:modified xsi:type="dcterms:W3CDTF">2020-05-14T00:53:19Z</dcterms:modified>
</cp:coreProperties>
</file>